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96" r:id="rId3"/>
    <p:sldId id="289" r:id="rId4"/>
    <p:sldId id="291" r:id="rId5"/>
    <p:sldId id="322" r:id="rId6"/>
    <p:sldId id="290" r:id="rId7"/>
    <p:sldId id="293" r:id="rId8"/>
    <p:sldId id="292" r:id="rId9"/>
    <p:sldId id="257" r:id="rId10"/>
    <p:sldId id="268" r:id="rId11"/>
    <p:sldId id="269" r:id="rId12"/>
    <p:sldId id="303" r:id="rId13"/>
    <p:sldId id="260" r:id="rId14"/>
    <p:sldId id="305" r:id="rId15"/>
    <p:sldId id="294" r:id="rId16"/>
    <p:sldId id="298" r:id="rId17"/>
    <p:sldId id="299" r:id="rId18"/>
    <p:sldId id="300" r:id="rId19"/>
    <p:sldId id="314" r:id="rId20"/>
    <p:sldId id="301" r:id="rId21"/>
    <p:sldId id="309" r:id="rId22"/>
    <p:sldId id="310" r:id="rId23"/>
    <p:sldId id="313" r:id="rId24"/>
    <p:sldId id="312" r:id="rId25"/>
    <p:sldId id="311" r:id="rId26"/>
    <p:sldId id="306" r:id="rId27"/>
    <p:sldId id="302" r:id="rId28"/>
    <p:sldId id="278" r:id="rId29"/>
    <p:sldId id="277" r:id="rId30"/>
    <p:sldId id="307" r:id="rId31"/>
    <p:sldId id="315" r:id="rId32"/>
    <p:sldId id="308" r:id="rId33"/>
    <p:sldId id="316" r:id="rId34"/>
    <p:sldId id="317" r:id="rId35"/>
    <p:sldId id="318" r:id="rId36"/>
    <p:sldId id="321" r:id="rId37"/>
    <p:sldId id="319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4B04"/>
    <a:srgbClr val="404040"/>
    <a:srgbClr val="008DD2"/>
    <a:srgbClr val="FFC000"/>
    <a:srgbClr val="FFFFFF"/>
    <a:srgbClr val="DFDFDF"/>
    <a:srgbClr val="3F3F3F"/>
    <a:srgbClr val="3B59FF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7362" autoAdjust="0"/>
  </p:normalViewPr>
  <p:slideViewPr>
    <p:cSldViewPr snapToGrid="0" showGuides="1">
      <p:cViewPr varScale="1">
        <p:scale>
          <a:sx n="57" d="100"/>
          <a:sy n="57" d="100"/>
        </p:scale>
        <p:origin x="-1118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명호" userId="ad95b425acd8e0a0" providerId="LiveId" clId="{D9FE5E7F-2B32-46A5-BAD0-60A2335FB484}"/>
    <pc:docChg chg="modSld">
      <pc:chgData name="이 명호" userId="ad95b425acd8e0a0" providerId="LiveId" clId="{D9FE5E7F-2B32-46A5-BAD0-60A2335FB484}" dt="2019-01-06T05:06:06.891" v="2" actId="20577"/>
      <pc:docMkLst>
        <pc:docMk/>
      </pc:docMkLst>
      <pc:sldChg chg="modNotesTx">
        <pc:chgData name="이 명호" userId="ad95b425acd8e0a0" providerId="LiveId" clId="{D9FE5E7F-2B32-46A5-BAD0-60A2335FB484}" dt="2019-01-06T05:06:06.891" v="2" actId="20577"/>
        <pc:sldMkLst>
          <pc:docMk/>
          <pc:sldMk cId="2258333817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26B6A-6E80-48C0-8060-3176636CDDF0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FFC6D6-1823-440A-831A-C7A45644EF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14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09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크롤링이라고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2790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그리고</a:t>
            </a:r>
            <a:r>
              <a:rPr lang="ko-KR" altLang="en-US" baseline="0" dirty="0"/>
              <a:t> 웹 </a:t>
            </a:r>
            <a:r>
              <a:rPr lang="ko-KR" altLang="en-US" baseline="0" dirty="0" err="1"/>
              <a:t>크롤링이라는</a:t>
            </a:r>
            <a:r>
              <a:rPr lang="ko-KR" altLang="en-US" baseline="0" dirty="0"/>
              <a:t> 기술을 가지고 프로그램으로 만들어서 사용하게 되는데 그 프로그램을 웹 </a:t>
            </a:r>
            <a:r>
              <a:rPr lang="ko-KR" altLang="en-US" baseline="0" dirty="0" err="1"/>
              <a:t>크롤러</a:t>
            </a:r>
            <a:r>
              <a:rPr lang="en-US" altLang="ko-KR" baseline="0" dirty="0"/>
              <a:t>~</a:t>
            </a:r>
            <a:r>
              <a:rPr lang="ko-KR" altLang="en-US" baseline="0" dirty="0"/>
              <a:t>라고 부릅니다</a:t>
            </a:r>
            <a:r>
              <a:rPr lang="en-US" altLang="ko-KR" baseline="0" dirty="0"/>
              <a:t>.</a:t>
            </a:r>
          </a:p>
          <a:p>
            <a:r>
              <a:rPr lang="ko-KR" altLang="en-US" dirty="0"/>
              <a:t>그러면 왜 </a:t>
            </a:r>
            <a:r>
              <a:rPr lang="ko-KR" altLang="en-US" dirty="0" err="1"/>
              <a:t>크롤러</a:t>
            </a:r>
            <a:r>
              <a:rPr lang="en-US" altLang="ko-KR" dirty="0"/>
              <a:t>~</a:t>
            </a:r>
            <a:r>
              <a:rPr lang="ko-KR" altLang="en-US" dirty="0"/>
              <a:t>라는 이름이 </a:t>
            </a:r>
            <a:r>
              <a:rPr lang="ko-KR" altLang="en-US" dirty="0" err="1"/>
              <a:t>붙었을까요</a:t>
            </a:r>
            <a:r>
              <a:rPr lang="en-US" altLang="ko-KR" dirty="0"/>
              <a:t>? </a:t>
            </a:r>
            <a:r>
              <a:rPr lang="ko-KR" altLang="en-US" dirty="0" err="1"/>
              <a:t>크롤러라는</a:t>
            </a:r>
            <a:r>
              <a:rPr lang="ko-KR" altLang="en-US" dirty="0"/>
              <a:t> 단어의 의미가 기어가는 사람 또는 포복동물이라는 의미를 가지고 있기 때문에</a:t>
            </a:r>
            <a:endParaRPr lang="en-US" altLang="ko-KR" dirty="0"/>
          </a:p>
          <a:p>
            <a:r>
              <a:rPr lang="ko-KR" altLang="en-US" baseline="0" dirty="0"/>
              <a:t>웹 </a:t>
            </a:r>
            <a:r>
              <a:rPr lang="ko-KR" altLang="en-US" baseline="0" dirty="0" err="1"/>
              <a:t>크롤러라고</a:t>
            </a:r>
            <a:r>
              <a:rPr lang="ko-KR" altLang="en-US" baseline="0" dirty="0"/>
              <a:t> 지어졌고 그에 걸맞게 웹 페이지를 돌아다니면서 정보를 수집하는 프로그램이 되는 거죠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그래서 스스로 웹 페이지를 돌아다니면서 매일매일 업데이트 된 또는 수정된 웹 페이지 그리고 연관된 웹 페이지까지 방문해서 정보를 수집을 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그러면 이렇게 정보를 </a:t>
            </a:r>
            <a:r>
              <a:rPr lang="ko-KR" altLang="en-US" baseline="0" dirty="0" err="1"/>
              <a:t>수집하는데에는</a:t>
            </a:r>
            <a:r>
              <a:rPr lang="ko-KR" altLang="en-US" baseline="0" dirty="0"/>
              <a:t> 이유가 있지 않을까요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 이유는 당연히 웹 페이지에서 데이터를 수집하기 위해서 사용하겠죠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그럼 이걸 언제</a:t>
            </a:r>
            <a:endParaRPr lang="en-US" altLang="ko-KR" baseline="0" dirty="0"/>
          </a:p>
          <a:p>
            <a:r>
              <a:rPr lang="ko-KR" altLang="en-US" baseline="0" dirty="0" err="1"/>
              <a:t>사용하냐면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954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크롤러는</a:t>
            </a:r>
            <a:r>
              <a:rPr lang="ko-KR" altLang="en-US" baseline="0" dirty="0"/>
              <a:t> 그림과 같이 다양한 이름으로 부르기도 하는데 주로 </a:t>
            </a:r>
            <a:r>
              <a:rPr lang="ko-KR" altLang="en-US" baseline="0" dirty="0" err="1"/>
              <a:t>스크래퍼와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크롤러라는</a:t>
            </a:r>
            <a:r>
              <a:rPr lang="ko-KR" altLang="en-US" baseline="0" dirty="0"/>
              <a:t> 용어로 많이 사용되고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</a:t>
            </a:r>
            <a:r>
              <a:rPr lang="ko-KR" altLang="en-US" baseline="0" dirty="0" err="1"/>
              <a:t>크롤러가</a:t>
            </a:r>
            <a:r>
              <a:rPr lang="ko-KR" altLang="en-US" baseline="0" dirty="0"/>
              <a:t> 동작하는 것을 </a:t>
            </a:r>
            <a:r>
              <a:rPr lang="ko-KR" altLang="en-US" baseline="0" dirty="0" err="1"/>
              <a:t>크롤링</a:t>
            </a:r>
            <a:r>
              <a:rPr lang="en-US" altLang="ko-KR" baseline="0" dirty="0"/>
              <a:t>,</a:t>
            </a:r>
          </a:p>
          <a:p>
            <a:r>
              <a:rPr lang="ko-KR" altLang="en-US" baseline="0" dirty="0" err="1"/>
              <a:t>스크래퍼가</a:t>
            </a:r>
            <a:r>
              <a:rPr lang="ko-KR" altLang="en-US" baseline="0" dirty="0"/>
              <a:t> 동작하는 것을 </a:t>
            </a:r>
            <a:r>
              <a:rPr lang="ko-KR" altLang="en-US" baseline="0" dirty="0" err="1"/>
              <a:t>스크래핑이라고</a:t>
            </a:r>
            <a:r>
              <a:rPr lang="ko-KR" altLang="en-US" baseline="0" dirty="0"/>
              <a:t> 부릅니다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주로 이 두 용어를 통해 설명을 하는데 </a:t>
            </a:r>
            <a:r>
              <a:rPr lang="ko-KR" altLang="en-US" baseline="0" dirty="0" err="1"/>
              <a:t>명확히는</a:t>
            </a:r>
            <a:r>
              <a:rPr lang="ko-KR" altLang="en-US" baseline="0" dirty="0"/>
              <a:t> 페이지를 돌아다니는 행위를 </a:t>
            </a:r>
            <a:r>
              <a:rPr lang="ko-KR" altLang="en-US" baseline="0" dirty="0" err="1"/>
              <a:t>크롤링이라</a:t>
            </a:r>
            <a:r>
              <a:rPr lang="ko-KR" altLang="en-US" baseline="0" dirty="0"/>
              <a:t> 부르고 특정 페이지의</a:t>
            </a:r>
            <a:endParaRPr lang="en-US" altLang="ko-KR" baseline="0" dirty="0"/>
          </a:p>
          <a:p>
            <a:r>
              <a:rPr lang="ko-KR" altLang="en-US" baseline="0" dirty="0"/>
              <a:t>데이터를 수집하는 행위를 </a:t>
            </a:r>
            <a:r>
              <a:rPr lang="ko-KR" altLang="en-US" baseline="0" dirty="0" err="1"/>
              <a:t>스크래핑이라</a:t>
            </a:r>
            <a:r>
              <a:rPr lang="ko-KR" altLang="en-US" baseline="0" dirty="0"/>
              <a:t> 불러서 의미는 약간 다르긴 하지만 이 둘이 합쳐 통상적으로 </a:t>
            </a:r>
            <a:r>
              <a:rPr lang="ko-KR" altLang="en-US" baseline="0" dirty="0" err="1"/>
              <a:t>크롤러가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크롤링한다라고</a:t>
            </a:r>
            <a:r>
              <a:rPr lang="ko-KR" altLang="en-US" baseline="0" dirty="0"/>
              <a:t> 표현합니다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그렇다면 이 </a:t>
            </a:r>
            <a:r>
              <a:rPr lang="ko-KR" altLang="en-US" baseline="0" dirty="0" err="1"/>
              <a:t>크롤러를</a:t>
            </a:r>
            <a:r>
              <a:rPr lang="ko-KR" altLang="en-US" baseline="0" dirty="0"/>
              <a:t> 활용한 대표적인 예가 </a:t>
            </a:r>
            <a:r>
              <a:rPr lang="ko-KR" altLang="en-US" baseline="0" dirty="0" err="1"/>
              <a:t>어떤게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있냐면</a:t>
            </a:r>
            <a:r>
              <a:rPr lang="ko-KR" altLang="en-US" baseline="0" dirty="0"/>
              <a:t> 바로 모두가 매일같이 사용하는 그것</a:t>
            </a:r>
            <a:r>
              <a:rPr lang="en-US" altLang="ko-KR" baseline="0" dirty="0"/>
              <a:t>! </a:t>
            </a:r>
            <a:r>
              <a:rPr lang="ko-KR" altLang="en-US" baseline="0" dirty="0"/>
              <a:t>그것이 뭘까요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바로 </a:t>
            </a:r>
            <a:r>
              <a:rPr lang="ko-KR" altLang="en-US" baseline="0" dirty="0" err="1"/>
              <a:t>인터넷검색이죠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그걸 가능하게 해주는게</a:t>
            </a:r>
            <a:endParaRPr lang="en-US" altLang="ko-KR" baseline="0" dirty="0"/>
          </a:p>
          <a:p>
            <a:r>
              <a:rPr lang="ko-KR" altLang="en-US" baseline="0" dirty="0"/>
              <a:t>바로 검색엔진이라고 볼 수 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검색엔진에는 뭐가 있나요</a:t>
            </a:r>
            <a:r>
              <a:rPr lang="en-US" altLang="ko-KR" baseline="0" dirty="0"/>
              <a:t>?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513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검색엔진 </a:t>
            </a:r>
            <a:r>
              <a:rPr lang="en-US" altLang="ko-KR" dirty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265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검색엔진 </a:t>
            </a:r>
            <a:r>
              <a:rPr lang="en-US" altLang="ko-KR" dirty="0"/>
              <a:t>-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29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027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클라이언트 </a:t>
            </a:r>
            <a:r>
              <a:rPr lang="en-US" altLang="ko-KR" baseline="0" dirty="0"/>
              <a:t>= </a:t>
            </a:r>
            <a:r>
              <a:rPr lang="ko-KR" altLang="en-US" baseline="0" dirty="0"/>
              <a:t>서버에 정보 또는 서비스를 요청하는 컴퓨터</a:t>
            </a:r>
            <a:r>
              <a:rPr lang="en-US" altLang="ko-KR" baseline="0" dirty="0"/>
              <a:t>/</a:t>
            </a:r>
            <a:r>
              <a:rPr lang="ko-KR" altLang="en-US" baseline="0" dirty="0"/>
              <a:t>소프트웨어</a:t>
            </a:r>
            <a:r>
              <a:rPr lang="en-US" altLang="ko-KR" baseline="0" dirty="0"/>
              <a:t>/</a:t>
            </a:r>
            <a:r>
              <a:rPr lang="ko-KR" altLang="en-US" baseline="0" dirty="0"/>
              <a:t>사용자 </a:t>
            </a:r>
            <a:r>
              <a:rPr lang="en-US" altLang="ko-KR" baseline="0" dirty="0"/>
              <a:t>ex) </a:t>
            </a:r>
            <a:r>
              <a:rPr lang="ko-KR" altLang="en-US" baseline="0" dirty="0" err="1"/>
              <a:t>웹브라우저</a:t>
            </a:r>
            <a:endParaRPr lang="en-US" altLang="ko-KR" baseline="0" dirty="0"/>
          </a:p>
          <a:p>
            <a:r>
              <a:rPr lang="ko-KR" altLang="en-US" baseline="0" dirty="0"/>
              <a:t>서버 </a:t>
            </a:r>
            <a:r>
              <a:rPr lang="en-US" altLang="ko-KR" baseline="0" dirty="0"/>
              <a:t>= </a:t>
            </a:r>
            <a:r>
              <a:rPr lang="ko-KR" altLang="en-US" baseline="0" dirty="0"/>
              <a:t>정보를 보관하고 클라이언트가 요청한 정보 서비스를 제공해주는 컴퓨터</a:t>
            </a:r>
            <a:r>
              <a:rPr lang="en-US" altLang="ko-KR" baseline="0" dirty="0"/>
              <a:t>/</a:t>
            </a:r>
            <a:r>
              <a:rPr lang="ko-KR" altLang="en-US" baseline="0" dirty="0"/>
              <a:t>소프트웨어 </a:t>
            </a:r>
            <a:r>
              <a:rPr lang="en-US" altLang="ko-KR" baseline="0" dirty="0"/>
              <a:t>ex) </a:t>
            </a:r>
            <a:r>
              <a:rPr lang="ko-KR" altLang="en-US" baseline="0" dirty="0"/>
              <a:t>영상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파일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채팅</a:t>
            </a:r>
            <a:r>
              <a:rPr lang="en-US" altLang="ko-KR" baseline="0" dirty="0"/>
              <a:t>, </a:t>
            </a:r>
            <a:r>
              <a:rPr lang="ko-KR" altLang="en-US" baseline="0" dirty="0"/>
              <a:t>게임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웹서버</a:t>
            </a:r>
            <a:endParaRPr lang="en-US" altLang="ko-KR" baseline="0" dirty="0"/>
          </a:p>
          <a:p>
            <a:r>
              <a:rPr lang="en-US" altLang="ko-KR" baseline="0" dirty="0"/>
              <a:t>Ex) </a:t>
            </a:r>
            <a:r>
              <a:rPr lang="ko-KR" altLang="en-US" baseline="0" dirty="0"/>
              <a:t>네이버 로그인 시스템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73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345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541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47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53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Ex) </a:t>
            </a:r>
            <a:r>
              <a:rPr lang="ko-KR" altLang="en-US" baseline="0" dirty="0"/>
              <a:t>자동차</a:t>
            </a:r>
            <a:endParaRPr lang="en-US" altLang="ko-KR" baseline="0" dirty="0"/>
          </a:p>
          <a:p>
            <a:r>
              <a:rPr lang="ko-KR" altLang="en-US" baseline="0" dirty="0"/>
              <a:t>자동차 틀 </a:t>
            </a:r>
            <a:r>
              <a:rPr lang="en-US" altLang="ko-KR" baseline="0" dirty="0"/>
              <a:t>+ </a:t>
            </a:r>
            <a:r>
              <a:rPr lang="ko-KR" altLang="en-US" baseline="0" dirty="0"/>
              <a:t>자동차 디자인</a:t>
            </a:r>
            <a:r>
              <a:rPr lang="en-US" altLang="ko-KR" baseline="0" dirty="0"/>
              <a:t> + </a:t>
            </a:r>
            <a:r>
              <a:rPr lang="ko-KR" altLang="en-US" baseline="0" dirty="0"/>
              <a:t>자동차 기능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en-US" altLang="ko-KR" baseline="0" dirty="0"/>
              <a:t>- </a:t>
            </a:r>
            <a:r>
              <a:rPr lang="ko-KR" altLang="en-US" baseline="0" dirty="0"/>
              <a:t>네이버 페이지 개발자 도구 </a:t>
            </a:r>
            <a:r>
              <a:rPr lang="en-US" altLang="ko-KR" baseline="0" dirty="0"/>
              <a:t>-&gt; </a:t>
            </a:r>
            <a:r>
              <a:rPr lang="en-US" altLang="ko-KR" baseline="0" dirty="0" err="1"/>
              <a:t>HTML,CSS,Javascript</a:t>
            </a:r>
            <a:r>
              <a:rPr lang="en-US" altLang="ko-KR" baseline="0" dirty="0"/>
              <a:t> </a:t>
            </a:r>
            <a:r>
              <a:rPr lang="ko-KR" altLang="en-US" baseline="0" dirty="0"/>
              <a:t>코드 보면서 태그형태설명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793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838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크롤러를</a:t>
            </a:r>
            <a:r>
              <a:rPr lang="ko-KR" altLang="en-US" baseline="0" dirty="0"/>
              <a:t> 만드는 데 웹 사이트를 꾸며주는 </a:t>
            </a:r>
            <a:r>
              <a:rPr lang="en-US" altLang="ko-KR" baseline="0" dirty="0"/>
              <a:t>CSS</a:t>
            </a:r>
            <a:r>
              <a:rPr lang="ko-KR" altLang="en-US" baseline="0" dirty="0"/>
              <a:t>를 왜 알아야 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 이유는 바로 </a:t>
            </a:r>
            <a:r>
              <a:rPr lang="en-US" altLang="ko-KR" baseline="0" dirty="0"/>
              <a:t>CSS</a:t>
            </a:r>
            <a:r>
              <a:rPr lang="ko-KR" altLang="en-US" baseline="0" dirty="0"/>
              <a:t>로 웹 사이트를 꾸며주기 위해 해당 태그에 접근하는 방식을 </a:t>
            </a:r>
            <a:r>
              <a:rPr lang="ko-KR" altLang="en-US" baseline="0" dirty="0" err="1"/>
              <a:t>크롤러에서도</a:t>
            </a:r>
            <a:endParaRPr lang="en-US" altLang="ko-KR" baseline="0" dirty="0"/>
          </a:p>
          <a:p>
            <a:r>
              <a:rPr lang="ko-KR" altLang="en-US" baseline="0" dirty="0"/>
              <a:t>똑같이 사용할 수 있기 때문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816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CSS</a:t>
            </a:r>
            <a:r>
              <a:rPr lang="ko-KR" altLang="en-US" baseline="0" dirty="0"/>
              <a:t>를 이용하여 꾸미기 위해 특정 요소에 접근하는 것을 </a:t>
            </a:r>
            <a:r>
              <a:rPr lang="ko-KR" altLang="en-US" baseline="0" dirty="0" err="1"/>
              <a:t>선택자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셀렉터</a:t>
            </a:r>
            <a:r>
              <a:rPr lang="en-US" altLang="ko-KR" baseline="0" dirty="0"/>
              <a:t>)</a:t>
            </a:r>
            <a:r>
              <a:rPr lang="ko-KR" altLang="en-US" baseline="0" dirty="0"/>
              <a:t>라고 부르는데 여러 종류가 있지만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정도 배워보려고 합니다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846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CSS</a:t>
            </a:r>
            <a:r>
              <a:rPr lang="ko-KR" altLang="en-US" baseline="0" dirty="0"/>
              <a:t>를 이용하여 꾸미기 위해 특정 요소에 접근하는 것을 </a:t>
            </a:r>
            <a:r>
              <a:rPr lang="ko-KR" altLang="en-US" baseline="0" dirty="0" err="1"/>
              <a:t>선택자</a:t>
            </a:r>
            <a:r>
              <a:rPr lang="en-US" altLang="ko-KR" baseline="0" dirty="0"/>
              <a:t>(</a:t>
            </a:r>
            <a:r>
              <a:rPr lang="ko-KR" altLang="en-US" baseline="0" dirty="0" err="1"/>
              <a:t>셀렉터</a:t>
            </a:r>
            <a:r>
              <a:rPr lang="en-US" altLang="ko-KR" baseline="0" dirty="0"/>
              <a:t>)</a:t>
            </a:r>
            <a:r>
              <a:rPr lang="ko-KR" altLang="en-US" baseline="0" dirty="0"/>
              <a:t>라고 부르는데 여러 종류가 있지만 </a:t>
            </a:r>
            <a:r>
              <a:rPr lang="en-US" altLang="ko-KR" baseline="0" dirty="0"/>
              <a:t>4</a:t>
            </a:r>
            <a:r>
              <a:rPr lang="ko-KR" altLang="en-US" baseline="0" dirty="0"/>
              <a:t>가지 정도 배워보려고 합니다</a:t>
            </a:r>
            <a:endParaRPr lang="en-US" altLang="ko-KR" baseline="0" dirty="0"/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4750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497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133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4972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웹 </a:t>
            </a:r>
            <a:r>
              <a:rPr lang="ko-KR" altLang="en-US" dirty="0" err="1"/>
              <a:t>크롤링의</a:t>
            </a:r>
            <a:r>
              <a:rPr lang="ko-KR" altLang="en-US" dirty="0"/>
              <a:t> 흐름을 보면 웹 페이지를 방문을 하고 내가 크롤링하려는 단어나 문구를 찾아가게 됩니다</a:t>
            </a:r>
            <a:r>
              <a:rPr lang="en-US" altLang="ko-KR" dirty="0"/>
              <a:t>. </a:t>
            </a:r>
            <a:r>
              <a:rPr lang="ko-KR" altLang="en-US" dirty="0"/>
              <a:t>그리고 찾아낸 정보를 수집해서 기록을 하게 되는데</a:t>
            </a:r>
            <a:endParaRPr lang="en-US" altLang="ko-KR" dirty="0"/>
          </a:p>
          <a:p>
            <a:r>
              <a:rPr lang="ko-KR" altLang="en-US" dirty="0"/>
              <a:t>이때 파일로 기록해서 저장하거나 데이터베이스에 저장을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하는거죠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그리고 그 저장하는 과정에서 단어나 문구에 </a:t>
            </a:r>
            <a:r>
              <a:rPr lang="ko-KR" altLang="en-US" baseline="0" dirty="0" err="1"/>
              <a:t>연관도를</a:t>
            </a:r>
            <a:r>
              <a:rPr lang="ko-KR" altLang="en-US" baseline="0" dirty="0"/>
              <a:t> 부여해서 결과 값에 인덱스를</a:t>
            </a:r>
            <a:endParaRPr lang="en-US" altLang="ko-KR" baseline="0" dirty="0"/>
          </a:p>
          <a:p>
            <a:r>
              <a:rPr lang="ko-KR" altLang="en-US" baseline="0" dirty="0"/>
              <a:t>부여하는 거죠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그렇게 되면 좀 더 빠르게 </a:t>
            </a:r>
            <a:r>
              <a:rPr lang="ko-KR" altLang="en-US" baseline="0" dirty="0" err="1"/>
              <a:t>연관있는</a:t>
            </a:r>
            <a:r>
              <a:rPr lang="ko-KR" altLang="en-US" baseline="0" dirty="0"/>
              <a:t> 정보를 찾아낼 수가 있겠죠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701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895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인공지능과 빅데이터 분석 이 두 </a:t>
            </a:r>
            <a:r>
              <a:rPr lang="ko-KR" altLang="en-US" baseline="0" dirty="0" err="1"/>
              <a:t>가지분야의</a:t>
            </a:r>
            <a:r>
              <a:rPr lang="ko-KR" altLang="en-US" baseline="0" dirty="0"/>
              <a:t> 기술이 가지는 공통적인 특징은 무엇일까요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바로 엄청난 양의 데이터가 필요하다라는 거에요</a:t>
            </a:r>
            <a:endParaRPr lang="en-US" altLang="ko-KR" baseline="0" dirty="0"/>
          </a:p>
          <a:p>
            <a:r>
              <a:rPr lang="ko-KR" altLang="en-US" baseline="0" dirty="0"/>
              <a:t>물론 기존의 데이터를 이용할 수도 있지만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지금은 세계가 하루하루 급변해가는 시대에 지속적인 트렌드를 따라가기 위해선 실시간으로 발생되는 데이터를</a:t>
            </a:r>
            <a:endParaRPr lang="en-US" altLang="ko-KR" baseline="0" dirty="0"/>
          </a:p>
          <a:p>
            <a:r>
              <a:rPr lang="ko-KR" altLang="en-US" baseline="0" dirty="0"/>
              <a:t>가지고 해야만이 앞으로의 일에 대한 예측이 가능하겠죠</a:t>
            </a:r>
            <a:r>
              <a:rPr lang="en-US" altLang="ko-KR" baseline="0" dirty="0"/>
              <a:t>? </a:t>
            </a:r>
            <a:r>
              <a:rPr lang="ko-KR" altLang="en-US" baseline="0" dirty="0"/>
              <a:t>그러면 도대체 하루에 얼마나 많은 양의 데이터가 생산이 될까요</a:t>
            </a:r>
            <a:r>
              <a:rPr lang="en-US" altLang="ko-KR" baseline="0" dirty="0"/>
              <a:t>? </a:t>
            </a:r>
            <a:r>
              <a:rPr lang="ko-KR" altLang="en-US" baseline="0" dirty="0"/>
              <a:t>시장조사업체 </a:t>
            </a:r>
            <a:r>
              <a:rPr lang="en-US" altLang="ko-KR" baseline="0" dirty="0"/>
              <a:t>IDC</a:t>
            </a:r>
            <a:r>
              <a:rPr lang="ko-KR" altLang="en-US" baseline="0" dirty="0"/>
              <a:t>의 조사에 따르면</a:t>
            </a:r>
            <a:endParaRPr lang="en-US" altLang="ko-KR" baseline="0" dirty="0"/>
          </a:p>
          <a:p>
            <a:r>
              <a:rPr lang="en-US" altLang="ko-KR" baseline="0" dirty="0"/>
              <a:t>~~~</a:t>
            </a:r>
            <a:r>
              <a:rPr lang="ko-KR" altLang="en-US" baseline="0" dirty="0"/>
              <a:t>라고 합니다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1zb -&gt; 2gb</a:t>
            </a:r>
            <a:r>
              <a:rPr lang="ko-KR" altLang="en-US" baseline="0" dirty="0"/>
              <a:t>영화 약 </a:t>
            </a:r>
            <a:r>
              <a:rPr lang="en-US" altLang="ko-KR" baseline="0" dirty="0"/>
              <a:t>5</a:t>
            </a:r>
            <a:r>
              <a:rPr lang="ko-KR" altLang="en-US" baseline="0" dirty="0" err="1"/>
              <a:t>천억편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정도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이렇게 수없이 많은 데이터가 실시간으로 생성되고 우리는 이를 활용하여 새로운 가치를 창출해내고 예측하게 되는데요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이러한 데이터를 보고 뭐라고 부를까요</a:t>
            </a:r>
            <a:r>
              <a:rPr lang="en-US" altLang="ko-KR" baseline="0" dirty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392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Get</a:t>
            </a:r>
            <a:r>
              <a:rPr lang="ko-KR" altLang="en-US" dirty="0" err="1"/>
              <a:t>만써서</a:t>
            </a:r>
            <a:r>
              <a:rPr lang="ko-KR" altLang="en-US" dirty="0"/>
              <a:t> </a:t>
            </a:r>
            <a:r>
              <a:rPr lang="ko-KR" altLang="en-US" dirty="0" err="1"/>
              <a:t>가지고오기</a:t>
            </a:r>
            <a:r>
              <a:rPr lang="ko-KR" altLang="en-US" dirty="0"/>
              <a:t> </a:t>
            </a:r>
            <a:r>
              <a:rPr lang="en-US" altLang="ko-KR" dirty="0"/>
              <a:t>http://www.google.com</a:t>
            </a:r>
          </a:p>
          <a:p>
            <a:endParaRPr lang="en-US" altLang="ko-KR" dirty="0"/>
          </a:p>
          <a:p>
            <a:r>
              <a:rPr lang="ko-KR" altLang="en-US" dirty="0" err="1"/>
              <a:t>통신할때</a:t>
            </a:r>
            <a:r>
              <a:rPr lang="ko-KR" altLang="en-US" dirty="0"/>
              <a:t> </a:t>
            </a:r>
            <a:r>
              <a:rPr lang="en-US" altLang="ko-KR" dirty="0"/>
              <a:t>HTTP</a:t>
            </a:r>
            <a:r>
              <a:rPr lang="ko-KR" altLang="en-US" dirty="0"/>
              <a:t>라는 프로토콜로 동작을 하는데 </a:t>
            </a:r>
            <a:r>
              <a:rPr lang="ko-KR" altLang="en-US" dirty="0" err="1"/>
              <a:t>지정을한</a:t>
            </a:r>
            <a:r>
              <a:rPr lang="ko-KR" altLang="en-US" dirty="0"/>
              <a:t> </a:t>
            </a:r>
            <a:r>
              <a:rPr lang="ko-KR" altLang="en-US"/>
              <a:t>상태코드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7370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컴퓨터가 서버로 접근할 때 헤더확인해보기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 err="1"/>
              <a:t>패킷설명</a:t>
            </a:r>
            <a:r>
              <a:rPr lang="en-US" altLang="ko-KR" baseline="0" dirty="0"/>
              <a:t>(</a:t>
            </a:r>
            <a:r>
              <a:rPr lang="ko-KR" altLang="en-US" baseline="0" dirty="0"/>
              <a:t>파일보내다가 인터넷이 끊기면</a:t>
            </a:r>
            <a:r>
              <a:rPr lang="en-US" altLang="ko-KR" baseline="0" dirty="0"/>
              <a:t>?? </a:t>
            </a:r>
            <a:r>
              <a:rPr lang="ko-KR" altLang="en-US" baseline="0" dirty="0"/>
              <a:t>파일이 망가지거나 안 보내진다</a:t>
            </a:r>
            <a:r>
              <a:rPr lang="en-US" altLang="ko-KR" baseline="0" dirty="0"/>
              <a:t>., </a:t>
            </a:r>
          </a:p>
          <a:p>
            <a:r>
              <a:rPr lang="ko-KR" altLang="en-US" baseline="0" dirty="0"/>
              <a:t>패킷정보안에 </a:t>
            </a:r>
            <a:r>
              <a:rPr lang="ko-KR" altLang="en-US" baseline="0" dirty="0" err="1"/>
              <a:t>헤더랑</a:t>
            </a:r>
            <a:r>
              <a:rPr lang="en-US" altLang="ko-KR" baseline="0" dirty="0"/>
              <a:t>,</a:t>
            </a:r>
            <a:r>
              <a:rPr lang="ko-KR" altLang="en-US" baseline="0" dirty="0"/>
              <a:t>바디로 나뉜다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헤더에는 사용자의 정보가 담긴다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아이피</a:t>
            </a:r>
            <a:r>
              <a:rPr lang="en-US" altLang="ko-KR" baseline="0" dirty="0"/>
              <a:t>,</a:t>
            </a:r>
            <a:r>
              <a:rPr lang="ko-KR" altLang="en-US" baseline="0" dirty="0" err="1"/>
              <a:t>어떤지역에서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어떤브라우저쓰는지</a:t>
            </a:r>
            <a:r>
              <a:rPr lang="ko-KR" altLang="en-US" baseline="0" dirty="0"/>
              <a:t> 등</a:t>
            </a:r>
            <a:endParaRPr lang="en-US" altLang="ko-KR" baseline="0" dirty="0"/>
          </a:p>
          <a:p>
            <a:r>
              <a:rPr lang="ko-KR" altLang="en-US" baseline="0" dirty="0"/>
              <a:t>컴퓨터로 돌리면 이런 정보를 </a:t>
            </a:r>
            <a:r>
              <a:rPr lang="ko-KR" altLang="en-US" baseline="0" dirty="0" err="1"/>
              <a:t>넘길수가</a:t>
            </a:r>
            <a:r>
              <a:rPr lang="ko-KR" altLang="en-US" baseline="0" dirty="0"/>
              <a:t> 없다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그래서 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에이전트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627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파서란</a:t>
            </a:r>
            <a:r>
              <a:rPr lang="en-US" altLang="ko-KR" dirty="0"/>
              <a:t>, </a:t>
            </a:r>
            <a:r>
              <a:rPr lang="ko-KR" altLang="en-US" dirty="0"/>
              <a:t>원시 코드인 순수 문자열 객체를 해석할 수 있도록 분석하는  것 </a:t>
            </a:r>
            <a:r>
              <a:rPr lang="en-US" altLang="ko-KR" dirty="0"/>
              <a:t>=&gt; </a:t>
            </a:r>
            <a:r>
              <a:rPr lang="ko-KR" altLang="en-US" dirty="0"/>
              <a:t>쉽게</a:t>
            </a:r>
            <a:r>
              <a:rPr lang="ko-KR" altLang="en-US" baseline="0" dirty="0"/>
              <a:t> 말해 문자열을 </a:t>
            </a:r>
            <a:r>
              <a:rPr lang="ko-KR" altLang="en-US" baseline="0" dirty="0" err="1"/>
              <a:t>파이썬에서</a:t>
            </a:r>
            <a:r>
              <a:rPr lang="ko-KR" altLang="en-US" baseline="0" dirty="0"/>
              <a:t> 사용할 수 있도록 해석해주는 프로그램으로 이해하면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0126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821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시간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897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구조를 같이 보고 진행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en-US" altLang="ko-KR" baseline="0" dirty="0"/>
              <a:t> 40</a:t>
            </a:r>
            <a:r>
              <a:rPr lang="ko-KR" altLang="en-US" baseline="0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뮤직플레이어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시</a:t>
            </a:r>
            <a:r>
              <a:rPr lang="en-US" altLang="ko-KR" dirty="0"/>
              <a:t>30</a:t>
            </a:r>
            <a:r>
              <a:rPr lang="ko-KR" altLang="en-US" dirty="0"/>
              <a:t>분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8740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218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# </a:t>
            </a:r>
            <a:r>
              <a:rPr lang="ko-KR" altLang="en-US" dirty="0"/>
              <a:t>평점의 경우 속성값 가져와서 처리</a:t>
            </a:r>
            <a:endParaRPr lang="en-US" altLang="ko-KR" dirty="0"/>
          </a:p>
          <a:p>
            <a:r>
              <a:rPr lang="en-US" altLang="ko-KR" baseline="0" dirty="0"/>
              <a:t> ratings = </a:t>
            </a:r>
            <a:r>
              <a:rPr lang="en-US" altLang="ko-KR" baseline="0" dirty="0" err="1"/>
              <a:t>soup.select</a:t>
            </a:r>
            <a:r>
              <a:rPr lang="en-US" altLang="ko-KR" baseline="0" dirty="0"/>
              <a:t>(＇</a:t>
            </a:r>
            <a:r>
              <a:rPr lang="en-US" altLang="ko-KR" baseline="0" dirty="0" err="1"/>
              <a:t>div.review_point</a:t>
            </a:r>
            <a:r>
              <a:rPr lang="en-US" altLang="ko-KR" baseline="0" dirty="0"/>
              <a:t> &gt; span＇)</a:t>
            </a:r>
          </a:p>
          <a:p>
            <a:r>
              <a:rPr lang="en-US" altLang="ko-KR" baseline="0" dirty="0"/>
              <a:t>Scores = []</a:t>
            </a:r>
          </a:p>
          <a:p>
            <a:r>
              <a:rPr lang="en-US" altLang="ko-KR" baseline="0" dirty="0"/>
              <a:t>for rate in ratings:</a:t>
            </a:r>
          </a:p>
          <a:p>
            <a:r>
              <a:rPr lang="en-US" altLang="ko-KR" baseline="0" dirty="0"/>
              <a:t>    score = float(rate['style'][6:-2])/10</a:t>
            </a:r>
          </a:p>
          <a:p>
            <a:r>
              <a:rPr lang="en-US" altLang="ko-KR" baseline="0" dirty="0"/>
              <a:t>    </a:t>
            </a:r>
            <a:r>
              <a:rPr lang="en-US" altLang="ko-KR" baseline="0" dirty="0" err="1"/>
              <a:t>scores.append</a:t>
            </a:r>
            <a:r>
              <a:rPr lang="en-US" altLang="ko-KR" baseline="0" dirty="0"/>
              <a:t>(</a:t>
            </a:r>
            <a:r>
              <a:rPr lang="en-US" altLang="ko-KR" baseline="0" dirty="0" err="1"/>
              <a:t>str</a:t>
            </a:r>
            <a:r>
              <a:rPr lang="en-US" altLang="ko-KR" baseline="0" dirty="0"/>
              <a:t>(round(score,2)))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날짜 가져오기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이전 태그 검색 </a:t>
            </a:r>
            <a:r>
              <a:rPr lang="en-US" altLang="ko-KR" dirty="0"/>
              <a:t>: </a:t>
            </a:r>
            <a:r>
              <a:rPr lang="en-US" altLang="ko-KR" dirty="0" err="1"/>
              <a:t>find_previous_siblings</a:t>
            </a:r>
            <a:r>
              <a:rPr lang="en-US" altLang="ko-KR" dirty="0"/>
              <a:t>(</a:t>
            </a:r>
            <a:r>
              <a:rPr lang="en-US" altLang="ko-KR" dirty="0" err="1"/>
              <a:t>Tag_name</a:t>
            </a:r>
            <a:r>
              <a:rPr lang="en-US" altLang="ko-KR" dirty="0"/>
              <a:t>) </a:t>
            </a:r>
            <a:r>
              <a:rPr lang="ko-KR" altLang="en-US" dirty="0"/>
              <a:t>활용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다음 태그 검색 </a:t>
            </a:r>
            <a:r>
              <a:rPr lang="en-US" altLang="ko-KR" dirty="0"/>
              <a:t>: </a:t>
            </a:r>
            <a:r>
              <a:rPr lang="en-US" altLang="ko-KR" dirty="0" err="1"/>
              <a:t>find_next_siblings</a:t>
            </a:r>
            <a:r>
              <a:rPr lang="en-US" altLang="ko-KR" dirty="0"/>
              <a:t>(Tag name)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050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https://www.youtube.com/watch?v=OH78IM-YVYY - 1</a:t>
            </a:r>
            <a:r>
              <a:rPr lang="ko-KR" altLang="en-US" baseline="0" dirty="0"/>
              <a:t>분</a:t>
            </a:r>
            <a:r>
              <a:rPr lang="en-US" altLang="ko-KR" baseline="0" dirty="0"/>
              <a:t>42</a:t>
            </a:r>
            <a:r>
              <a:rPr lang="ko-KR" altLang="en-US" baseline="0" dirty="0"/>
              <a:t>초</a:t>
            </a:r>
            <a:endParaRPr lang="en-US" altLang="ko-KR" baseline="0" dirty="0"/>
          </a:p>
          <a:p>
            <a:r>
              <a:rPr lang="en-US" altLang="ko-KR" baseline="0" dirty="0"/>
              <a:t>https://www.youtube.com/watch?v=WC-pAVMykdk – 1</a:t>
            </a:r>
            <a:r>
              <a:rPr lang="ko-KR" altLang="en-US" baseline="0" dirty="0"/>
              <a:t>분</a:t>
            </a:r>
            <a:r>
              <a:rPr lang="en-US" altLang="ko-KR" baseline="0" dirty="0"/>
              <a:t>29</a:t>
            </a:r>
            <a:r>
              <a:rPr lang="ko-KR" altLang="en-US" baseline="0" dirty="0"/>
              <a:t>초</a:t>
            </a:r>
            <a:endParaRPr lang="en-US" altLang="ko-KR" baseline="0" dirty="0"/>
          </a:p>
          <a:p>
            <a:r>
              <a:rPr lang="en-US" altLang="ko-KR" baseline="0" dirty="0"/>
              <a:t>https://www.youtube.com/watch?v=bzSbPTKopuo – 4</a:t>
            </a:r>
            <a:r>
              <a:rPr lang="ko-KR" altLang="en-US" baseline="0" dirty="0"/>
              <a:t>분</a:t>
            </a:r>
            <a:r>
              <a:rPr lang="en-US" altLang="ko-KR" baseline="0" dirty="0"/>
              <a:t>58</a:t>
            </a:r>
            <a:r>
              <a:rPr lang="ko-KR" altLang="en-US" baseline="0" dirty="0"/>
              <a:t>초 행정자치부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속도 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실시간처리</a:t>
            </a:r>
            <a:endParaRPr lang="en-US" altLang="ko-KR" baseline="0" dirty="0"/>
          </a:p>
          <a:p>
            <a:r>
              <a:rPr lang="ko-KR" altLang="en-US" baseline="0" dirty="0"/>
              <a:t>다양성 </a:t>
            </a:r>
            <a:r>
              <a:rPr lang="en-US" altLang="ko-KR" baseline="0" dirty="0"/>
              <a:t>: </a:t>
            </a:r>
            <a:r>
              <a:rPr lang="ko-KR" altLang="en-US" baseline="0" dirty="0"/>
              <a:t>다양한 형태의 데이터를 포함한다</a:t>
            </a:r>
            <a:r>
              <a:rPr lang="en-US" altLang="ko-KR" baseline="0" dirty="0"/>
              <a:t>.(</a:t>
            </a:r>
            <a:r>
              <a:rPr lang="ko-KR" altLang="en-US" baseline="0" dirty="0"/>
              <a:t>사진</a:t>
            </a:r>
            <a:r>
              <a:rPr lang="en-US" altLang="ko-KR" baseline="0" dirty="0"/>
              <a:t>,</a:t>
            </a:r>
            <a:r>
              <a:rPr lang="ko-KR" altLang="en-US" baseline="0" dirty="0"/>
              <a:t>오디오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비디오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소셜 등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빅 </a:t>
            </a:r>
            <a:r>
              <a:rPr lang="ko-KR" altLang="en-US" baseline="0" dirty="0" err="1"/>
              <a:t>브라더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조지 </a:t>
            </a:r>
            <a:r>
              <a:rPr lang="ko-KR" altLang="en-US" baseline="0" dirty="0" err="1"/>
              <a:t>오웰이라는</a:t>
            </a:r>
            <a:r>
              <a:rPr lang="ko-KR" altLang="en-US" baseline="0" dirty="0"/>
              <a:t> 사람의 소설에서 나오는 가상 인물인데 전체주의 국가 오세아니아를 통치하는 정체 모를 수수께끼 독재자라고 해요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과거에 기술적인 측면에서 빅데이터가 시작되었지만 이를 연구하고 활용하는 사람들이 단순히 기술적인 측면이 아니라 지속적으로 생겨나고 변화하는 데이터들의</a:t>
            </a:r>
            <a:endParaRPr lang="en-US" altLang="ko-KR" baseline="0" dirty="0"/>
          </a:p>
          <a:p>
            <a:r>
              <a:rPr lang="ko-KR" altLang="en-US" baseline="0" dirty="0"/>
              <a:t>규모를 산업별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시장별</a:t>
            </a:r>
            <a:r>
              <a:rPr lang="ko-KR" altLang="en-US" baseline="0" dirty="0"/>
              <a:t> 구분에 따라 다르게 적용되기 때문에 이러한 데이터들을 가지고 어떠한 가치를 얻을 수 있는 것을 빅데이터의 의미로 본다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블라서리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블라이어티</a:t>
            </a:r>
            <a:r>
              <a:rPr lang="en-US" altLang="ko-KR" baseline="0" dirty="0"/>
              <a:t>,</a:t>
            </a:r>
            <a:r>
              <a:rPr lang="ko-KR" altLang="en-US" baseline="0" dirty="0" err="1"/>
              <a:t>블라서티</a:t>
            </a:r>
            <a:r>
              <a:rPr lang="en-US" altLang="ko-KR" baseline="0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60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  <a:p>
            <a:r>
              <a:rPr lang="en-US" altLang="ko-KR" baseline="0" dirty="0"/>
              <a:t>https://www.youtube.com/watch?v=OH78IM-YVYY - 1</a:t>
            </a:r>
            <a:r>
              <a:rPr lang="ko-KR" altLang="en-US" baseline="0" dirty="0"/>
              <a:t>분</a:t>
            </a:r>
            <a:r>
              <a:rPr lang="en-US" altLang="ko-KR" baseline="0" dirty="0"/>
              <a:t>42</a:t>
            </a:r>
            <a:r>
              <a:rPr lang="ko-KR" altLang="en-US" baseline="0" dirty="0"/>
              <a:t>초</a:t>
            </a:r>
            <a:endParaRPr lang="en-US" altLang="ko-KR" baseline="0" dirty="0"/>
          </a:p>
          <a:p>
            <a:r>
              <a:rPr lang="en-US" altLang="ko-KR" baseline="0" dirty="0"/>
              <a:t>https://www.youtube.com/watch?v=WC-pAVMykdk – 1</a:t>
            </a:r>
            <a:r>
              <a:rPr lang="ko-KR" altLang="en-US" baseline="0" dirty="0"/>
              <a:t>분</a:t>
            </a:r>
            <a:r>
              <a:rPr lang="en-US" altLang="ko-KR" baseline="0" dirty="0"/>
              <a:t>29</a:t>
            </a:r>
            <a:r>
              <a:rPr lang="ko-KR" altLang="en-US" baseline="0" dirty="0"/>
              <a:t>초</a:t>
            </a:r>
            <a:endParaRPr lang="en-US" altLang="ko-KR" baseline="0" dirty="0"/>
          </a:p>
          <a:p>
            <a:r>
              <a:rPr lang="en-US" altLang="ko-KR" baseline="0" dirty="0"/>
              <a:t>https://www.youtube.com/watch?v=bzSbPTKopuo – 4</a:t>
            </a:r>
            <a:r>
              <a:rPr lang="ko-KR" altLang="en-US" baseline="0" dirty="0"/>
              <a:t>분</a:t>
            </a:r>
            <a:r>
              <a:rPr lang="en-US" altLang="ko-KR" baseline="0" dirty="0"/>
              <a:t>58</a:t>
            </a:r>
            <a:r>
              <a:rPr lang="ko-KR" altLang="en-US" baseline="0" dirty="0"/>
              <a:t>초 행정자치부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속도 </a:t>
            </a:r>
            <a:r>
              <a:rPr lang="en-US" altLang="ko-KR" baseline="0" dirty="0"/>
              <a:t>: </a:t>
            </a:r>
            <a:r>
              <a:rPr lang="ko-KR" altLang="en-US" baseline="0" dirty="0" err="1"/>
              <a:t>실시간처리</a:t>
            </a:r>
            <a:endParaRPr lang="en-US" altLang="ko-KR" baseline="0" dirty="0"/>
          </a:p>
          <a:p>
            <a:r>
              <a:rPr lang="ko-KR" altLang="en-US" baseline="0" dirty="0"/>
              <a:t>다양성 </a:t>
            </a:r>
            <a:r>
              <a:rPr lang="en-US" altLang="ko-KR" baseline="0" dirty="0"/>
              <a:t>: </a:t>
            </a:r>
            <a:r>
              <a:rPr lang="ko-KR" altLang="en-US" baseline="0" dirty="0"/>
              <a:t>다양한 형태의 데이터를 포함한다</a:t>
            </a:r>
            <a:r>
              <a:rPr lang="en-US" altLang="ko-KR" baseline="0" dirty="0"/>
              <a:t>.(</a:t>
            </a:r>
            <a:r>
              <a:rPr lang="ko-KR" altLang="en-US" baseline="0" dirty="0"/>
              <a:t>사진</a:t>
            </a:r>
            <a:r>
              <a:rPr lang="en-US" altLang="ko-KR" baseline="0" dirty="0"/>
              <a:t>,</a:t>
            </a:r>
            <a:r>
              <a:rPr lang="ko-KR" altLang="en-US" baseline="0" dirty="0"/>
              <a:t>오디오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비디오</a:t>
            </a:r>
            <a:r>
              <a:rPr lang="en-US" altLang="ko-KR" baseline="0" dirty="0"/>
              <a:t>,</a:t>
            </a:r>
            <a:r>
              <a:rPr lang="ko-KR" altLang="en-US" baseline="0" dirty="0"/>
              <a:t>소셜 등</a:t>
            </a:r>
            <a:r>
              <a:rPr lang="en-US" altLang="ko-KR" baseline="0" dirty="0"/>
              <a:t>)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빅 </a:t>
            </a:r>
            <a:r>
              <a:rPr lang="ko-KR" altLang="en-US" baseline="0" dirty="0" err="1"/>
              <a:t>브라더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조지 </a:t>
            </a:r>
            <a:r>
              <a:rPr lang="ko-KR" altLang="en-US" baseline="0" dirty="0" err="1"/>
              <a:t>오웰이라는</a:t>
            </a:r>
            <a:r>
              <a:rPr lang="ko-KR" altLang="en-US" baseline="0" dirty="0"/>
              <a:t> 사람의 소설에서 나오는 가상 인물인데 전체주의 국가 오세아니아를 통치하는 정체 모를 수수께끼 독재자라고 해요</a:t>
            </a:r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과거에 기술적인 측면에서 빅데이터가 시작되었지만 이를 연구하고 활용하는 사람들이 단순히 기술적인 측면이 아니라 지속적으로 생겨나고 변화하는 데이터들의</a:t>
            </a:r>
            <a:endParaRPr lang="en-US" altLang="ko-KR" baseline="0" dirty="0"/>
          </a:p>
          <a:p>
            <a:r>
              <a:rPr lang="ko-KR" altLang="en-US" baseline="0" dirty="0"/>
              <a:t>규모를 산업별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시장별</a:t>
            </a:r>
            <a:r>
              <a:rPr lang="ko-KR" altLang="en-US" baseline="0" dirty="0"/>
              <a:t> 구분에 따라 다르게 적용되기 때문에 이러한 데이터들을 가지고 어떠한 가치를 얻을 수 있는 것을 빅데이터의 의미로 본다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 err="1"/>
              <a:t>블라서리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블라이어티</a:t>
            </a:r>
            <a:r>
              <a:rPr lang="en-US" altLang="ko-KR" baseline="0" dirty="0"/>
              <a:t>,</a:t>
            </a:r>
            <a:r>
              <a:rPr lang="ko-KR" altLang="en-US" baseline="0" dirty="0" err="1"/>
              <a:t>블라서티</a:t>
            </a:r>
            <a:r>
              <a:rPr lang="en-US" altLang="ko-KR" baseline="0" dirty="0"/>
              <a:t>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956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err="1"/>
              <a:t>코끼리로고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 err="1"/>
              <a:t>하둡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56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정형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일정한 규격에 맞춰서 구성된 데이터를 정형 데이터 </a:t>
            </a:r>
            <a:r>
              <a:rPr lang="en-US" altLang="ko-KR" baseline="0" dirty="0"/>
              <a:t>(</a:t>
            </a:r>
            <a:r>
              <a:rPr lang="ko-KR" altLang="en-US" baseline="0" dirty="0"/>
              <a:t>어떠한 역할을 알고 있는 데이터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 err="1"/>
              <a:t>반정형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일정한 규격으로 구성되어 있지 않지만 일정한 틀을 갖추기 위해서 태그나 인덱스형태로 구성된 데이터</a:t>
            </a:r>
            <a:endParaRPr lang="en-US" altLang="ko-KR" baseline="0" dirty="0"/>
          </a:p>
          <a:p>
            <a:r>
              <a:rPr lang="ko-KR" altLang="en-US" baseline="0" dirty="0"/>
              <a:t>비정형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구조화 되지 않는 형태의 데이터를 비정형 데이터 </a:t>
            </a:r>
            <a:r>
              <a:rPr lang="en-US" altLang="ko-KR" baseline="0" dirty="0"/>
              <a:t>(</a:t>
            </a:r>
            <a:r>
              <a:rPr lang="ko-KR" altLang="en-US" baseline="0" dirty="0"/>
              <a:t>정형과 반대로 어떠한 역할인지 알 수 없는 데이터</a:t>
            </a:r>
            <a:r>
              <a:rPr lang="en-US" altLang="ko-KR" baseline="0" dirty="0"/>
              <a:t>) ex)</a:t>
            </a:r>
            <a:r>
              <a:rPr lang="en-US" altLang="ko-KR" baseline="0" dirty="0" err="1"/>
              <a:t>sns</a:t>
            </a:r>
            <a:r>
              <a:rPr lang="en-US" altLang="ko-KR" baseline="0" dirty="0"/>
              <a:t> </a:t>
            </a:r>
            <a:r>
              <a:rPr lang="ko-KR" altLang="en-US" baseline="0" dirty="0"/>
              <a:t>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카카오톡</a:t>
            </a:r>
            <a:r>
              <a:rPr lang="ko-KR" altLang="en-US" baseline="0" dirty="0"/>
              <a:t> 대화내용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우리가 주로 수집할 데이터들은 </a:t>
            </a:r>
            <a:r>
              <a:rPr lang="ko-KR" altLang="en-US" baseline="0" dirty="0" err="1"/>
              <a:t>반정형</a:t>
            </a:r>
            <a:r>
              <a:rPr lang="ko-KR" altLang="en-US" baseline="0" dirty="0"/>
              <a:t> 혹은 비정형 데이터라고 보면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en-US" altLang="ko-KR" baseline="0" dirty="0"/>
              <a:t>*</a:t>
            </a:r>
            <a:r>
              <a:rPr lang="ko-KR" altLang="en-US" baseline="0" dirty="0"/>
              <a:t>좀더 다양한 예시 추가할 것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4495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/>
              <a:t>로그 </a:t>
            </a:r>
            <a:r>
              <a:rPr lang="ko-KR" altLang="en-US" baseline="0" dirty="0" err="1"/>
              <a:t>수집기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프로그램을 개발하면서 발생되는 데이터를 수집하는 방법</a:t>
            </a:r>
            <a:endParaRPr lang="en-US" altLang="ko-KR" baseline="0" dirty="0"/>
          </a:p>
          <a:p>
            <a:r>
              <a:rPr lang="ko-KR" altLang="en-US" baseline="0" dirty="0" err="1"/>
              <a:t>크롤링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데이터를 긁어오는 방법 </a:t>
            </a:r>
            <a:endParaRPr lang="en-US" altLang="ko-KR" baseline="0" dirty="0"/>
          </a:p>
          <a:p>
            <a:r>
              <a:rPr lang="ko-KR" altLang="en-US" baseline="0" dirty="0"/>
              <a:t>오픈 </a:t>
            </a:r>
            <a:r>
              <a:rPr lang="en-US" altLang="ko-KR" baseline="0" dirty="0"/>
              <a:t>API – </a:t>
            </a:r>
            <a:r>
              <a:rPr lang="ko-KR" altLang="en-US" baseline="0" dirty="0" err="1"/>
              <a:t>공공데이터</a:t>
            </a:r>
            <a:r>
              <a:rPr lang="ko-KR" altLang="en-US" baseline="0" dirty="0"/>
              <a:t> 포털 전자정부</a:t>
            </a:r>
            <a:r>
              <a:rPr lang="en-US" altLang="ko-KR" baseline="0" dirty="0"/>
              <a:t>3.0 </a:t>
            </a:r>
          </a:p>
          <a:p>
            <a:r>
              <a:rPr lang="ko-KR" altLang="en-US" baseline="0" dirty="0" err="1"/>
              <a:t>센싱</a:t>
            </a:r>
            <a:r>
              <a:rPr lang="ko-KR" altLang="en-US" baseline="0" dirty="0"/>
              <a:t> </a:t>
            </a:r>
            <a:r>
              <a:rPr lang="en-US" altLang="ko-KR" baseline="0" dirty="0"/>
              <a:t>– </a:t>
            </a:r>
            <a:r>
              <a:rPr lang="en-US" altLang="ko-KR" baseline="0" dirty="0" err="1"/>
              <a:t>IoT</a:t>
            </a:r>
            <a:r>
              <a:rPr lang="ko-KR" altLang="en-US" baseline="0" dirty="0"/>
              <a:t>의 다양한 센서들을 수집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82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Ex)</a:t>
            </a:r>
            <a:r>
              <a:rPr lang="ko-KR" altLang="en-US" baseline="0" dirty="0"/>
              <a:t>웹 페이지나 댓글</a:t>
            </a:r>
            <a:r>
              <a:rPr lang="en-US" altLang="ko-KR" baseline="0" dirty="0"/>
              <a:t>, </a:t>
            </a:r>
            <a:r>
              <a:rPr lang="ko-KR" altLang="en-US" baseline="0" dirty="0"/>
              <a:t>리뷰 등들이 다 데이터가 될 </a:t>
            </a:r>
            <a:r>
              <a:rPr lang="ko-KR" altLang="en-US" baseline="0"/>
              <a:t>수 있다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FC6D6-1823-440A-831A-C7A45644EF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5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881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85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46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4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4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16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9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049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90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892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916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E93A7-62A6-46BA-BE52-62028FE269C1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070C8-BB4E-420B-9D92-681E952D48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014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89064" y="2306855"/>
            <a:ext cx="8813872" cy="2258048"/>
            <a:chOff x="1764631" y="2017295"/>
            <a:chExt cx="8813872" cy="2258048"/>
          </a:xfrm>
        </p:grpSpPr>
        <p:sp>
          <p:nvSpPr>
            <p:cNvPr id="6" name="TextBox 5"/>
            <p:cNvSpPr txBox="1"/>
            <p:nvPr/>
          </p:nvSpPr>
          <p:spPr>
            <a:xfrm>
              <a:off x="3192379" y="2151685"/>
              <a:ext cx="6013056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Python</a:t>
              </a:r>
              <a:r>
                <a:rPr lang="ko-KR" altLang="en-US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을 활용한 </a:t>
              </a:r>
              <a:endParaRPr lang="en-US" altLang="ko-KR" sz="6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r>
                <a:rPr lang="en-US" altLang="ko-KR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    </a:t>
              </a:r>
              <a:r>
                <a:rPr lang="ko-KR" altLang="en-US" sz="6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웹 </a:t>
              </a:r>
              <a:r>
                <a:rPr lang="ko-KR" altLang="en-US" sz="6600" dirty="0" err="1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크롤링</a:t>
              </a:r>
              <a:endParaRPr lang="ko-KR" altLang="en-US" sz="6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5431" y="3525253"/>
              <a:ext cx="279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>
                  <a:solidFill>
                    <a:srgbClr val="FFC000"/>
                  </a:solidFill>
                  <a:effectLst>
                    <a:outerShdw blurRad="60007" dist="200025" dir="15000000" sy="30000" kx="-1800000" algn="bl" rotWithShape="0">
                      <a:prstClr val="black">
                        <a:alpha val="32000"/>
                      </a:prstClr>
                    </a:outerShdw>
                  </a:effectLst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Crawling</a:t>
              </a:r>
              <a:endParaRPr lang="ko-KR" altLang="en-US" sz="3600" dirty="0">
                <a:solidFill>
                  <a:srgbClr val="FFC00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4631" y="2017295"/>
              <a:ext cx="1427748" cy="1427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4051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738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38537" y="197152"/>
            <a:ext cx="1654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Crawling)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78527" y="4587816"/>
            <a:ext cx="96496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내용을 그대로 가져와서 필요한 데이터를 추출해 내는 행위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수집한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으로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이동하며 범위를 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넓혀감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758" y="1446458"/>
            <a:ext cx="2841825" cy="219068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900858" y="2099096"/>
            <a:ext cx="167640" cy="98929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2219" y="647575"/>
            <a:ext cx="2841825" cy="218793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3444" y="2120240"/>
            <a:ext cx="2580968" cy="199153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859723" y="1100812"/>
            <a:ext cx="484462" cy="12853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1" idx="3"/>
            <a:endCxn id="14" idx="1"/>
          </p:cNvCxnSpPr>
          <p:nvPr/>
        </p:nvCxnSpPr>
        <p:spPr>
          <a:xfrm flipV="1">
            <a:off x="7068498" y="1165077"/>
            <a:ext cx="791225" cy="983484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14" idx="2"/>
          </p:cNvCxnSpPr>
          <p:nvPr/>
        </p:nvCxnSpPr>
        <p:spPr>
          <a:xfrm>
            <a:off x="8101954" y="1229342"/>
            <a:ext cx="658863" cy="760186"/>
          </a:xfrm>
          <a:prstGeom prst="straightConnector1">
            <a:avLst/>
          </a:prstGeom>
          <a:ln w="28575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791" y="566484"/>
            <a:ext cx="3303526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407" y="1083919"/>
            <a:ext cx="3199307" cy="31993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49" y="3099562"/>
            <a:ext cx="854537" cy="75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420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1667E-6 2.22222E-6 L -5.41667E-6 2.22222E-6 C -0.00261 -0.00254 -0.00495 -0.00532 -0.00756 -0.00764 C -0.00951 -0.00926 -0.0112 -0.00903 -0.01342 -0.01041 C -0.01459 -0.01134 -0.0155 -0.01273 -0.01667 -0.01342 C -0.0181 -0.01435 -0.01954 -0.01435 -0.02084 -0.01504 C -0.02514 -0.0169 -0.02227 -0.01713 -0.02839 -0.01782 C -0.03555 -0.01875 -0.04284 -0.01898 -0.05001 -0.01944 C -0.05534 -0.02245 -0.05144 -0.0206 -0.06094 -0.02245 L -0.06837 -0.02384 C -0.06784 -0.02523 -0.0668 -0.02639 -0.06667 -0.02824 C -0.06628 -0.03565 -0.06824 -0.04074 -0.06928 -0.04745 C -0.06954 -0.04953 -0.0698 -0.05139 -0.07006 -0.05347 C -0.07032 -0.05602 -0.07058 -0.05833 -0.07084 -0.06088 C -0.07162 -0.0662 -0.0724 -0.0669 -0.07344 -0.07268 C -0.07409 -0.07662 -0.07449 -0.08055 -0.07501 -0.08449 C -0.0754 -0.08657 -0.07566 -0.08842 -0.07592 -0.09051 C -0.07696 -0.1 -0.07644 -0.09537 -0.07761 -0.10393 C -0.07761 -0.10416 -0.07839 -0.12153 -0.07917 -0.12453 C -0.08008 -0.12778 -0.08087 -0.13148 -0.08256 -0.13356 L -0.08503 -0.13634 C -0.08594 -0.13866 -0.08751 -0.14236 -0.08751 -0.14537 C -0.08751 -0.14699 -0.08699 -0.14838 -0.08672 -0.14977 C -0.08282 -0.1493 -0.07891 -0.14907 -0.07501 -0.14838 C -0.07396 -0.14815 -0.07292 -0.14722 -0.07175 -0.14676 C -0.06797 -0.1456 -0.06615 -0.14537 -0.06251 -0.14375 C -0.06172 -0.14352 -0.06094 -0.14282 -0.06003 -0.14236 C -0.05873 -0.14166 -0.0573 -0.14143 -0.05587 -0.14097 C -0.05482 -0.14051 -0.05365 -0.13981 -0.05261 -0.13935 C -0.05222 -0.13912 -0.04844 -0.13403 -0.04753 -0.13495 C -0.04649 -0.13611 -0.04649 -0.13889 -0.04584 -0.14097 C -0.04415 -0.14629 -0.04454 -0.14491 -0.04167 -0.14838 C -0.0405 -0.15162 -0.03946 -0.15486 -0.03751 -0.15717 C -0.03685 -0.1581 -0.03594 -0.1581 -0.03503 -0.15856 C -0.03334 -0.16157 -0.03139 -0.16412 -0.03008 -0.16759 C -0.02527 -0.18032 -0.031 -0.16412 -0.02761 -0.17639 C -0.02709 -0.17801 -0.02644 -0.1794 -0.02592 -0.18078 C -0.02305 -0.17986 -0.0211 -0.1794 -0.01837 -0.17801 C -0.01758 -0.17754 -0.01667 -0.17708 -0.01589 -0.17639 C -0.01498 -0.17569 -0.01433 -0.1743 -0.01342 -0.17338 C -0.01199 -0.17222 -0.00886 -0.17129 -0.00756 -0.1706 C -0.00587 -0.16967 -0.00417 -0.16852 -0.00261 -0.16759 C -0.0017 -0.16713 -0.00079 -0.1669 -5.41667E-6 -0.16597 C 0.00104 -0.16504 0.00208 -0.16366 0.00325 -0.16319 C 0.00624 -0.16203 0.00937 -0.16203 0.01249 -0.16157 C 0.01275 -0.15972 0.01275 -0.15764 0.01328 -0.15578 C 0.01835 -0.13773 0.01406 -0.15903 0.01666 -0.14537 C 0.01705 -0.13912 0.01705 -0.13565 0.01822 -0.13055 C 0.01874 -0.12847 0.0194 -0.12662 0.01992 -0.12453 C 0.02031 -0.12315 0.02044 -0.12153 0.02083 -0.12014 C 0.02122 -0.11805 0.022 -0.1162 0.02239 -0.11412 C 0.02317 -0.11041 0.02343 -0.10625 0.02408 -0.10231 C 0.02434 -0.10092 0.02434 -0.09907 0.02499 -0.09791 C 0.02551 -0.09653 0.02656 -0.09583 0.02747 -0.09491 C 0.02851 -0.09398 0.03242 -0.09236 0.03333 -0.0919 C 0.03762 -0.09051 0.04036 -0.09004 0.04492 -0.08912 C 0.05025 -0.08773 0.05065 -0.0875 0.05572 -0.08611 L 0.06002 -0.0831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크롤러란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9800" y="197152"/>
            <a:ext cx="1597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43762" y="3875431"/>
            <a:ext cx="71112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인터넷에 있는 웹 페이지로 이동해서 데이터를 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수집하는 프로그램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21680" y="1950844"/>
            <a:ext cx="335540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7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</a:t>
            </a:r>
            <a:endParaRPr lang="en-US" altLang="ko-KR" sz="7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-6385" y="566484"/>
            <a:ext cx="368563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333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620"/>
            <a:ext cx="2420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크롤러란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209800" y="197152"/>
            <a:ext cx="1597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Crawler)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815840" y="2828835"/>
            <a:ext cx="2580640" cy="1123405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15092" y="2882959"/>
            <a:ext cx="2175596" cy="1007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</a:t>
            </a:r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6385" y="566484"/>
            <a:ext cx="368563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98626" y="1326169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스크래퍼</a:t>
            </a:r>
            <a:endParaRPr lang="en-US" altLang="ko-KR" sz="1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129564" y="1203059"/>
            <a:ext cx="2160472" cy="94049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129564" y="4622108"/>
            <a:ext cx="2160472" cy="940498"/>
            <a:chOff x="1129564" y="4622108"/>
            <a:chExt cx="2160472" cy="940498"/>
          </a:xfrm>
        </p:grpSpPr>
        <p:sp>
          <p:nvSpPr>
            <p:cNvPr id="13" name="TextBox 12"/>
            <p:cNvSpPr txBox="1"/>
            <p:nvPr/>
          </p:nvSpPr>
          <p:spPr>
            <a:xfrm>
              <a:off x="1926200" y="4738414"/>
              <a:ext cx="58060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봇</a:t>
              </a:r>
              <a:endParaRPr lang="en-US" altLang="ko-KR" sz="1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1129564" y="4622108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778435" y="4622108"/>
            <a:ext cx="2160472" cy="940498"/>
            <a:chOff x="8778435" y="4622108"/>
            <a:chExt cx="2160472" cy="940498"/>
          </a:xfrm>
        </p:grpSpPr>
        <p:sp>
          <p:nvSpPr>
            <p:cNvPr id="12" name="TextBox 11"/>
            <p:cNvSpPr txBox="1"/>
            <p:nvPr/>
          </p:nvSpPr>
          <p:spPr>
            <a:xfrm>
              <a:off x="8951211" y="4738414"/>
              <a:ext cx="18149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000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스파이더</a:t>
              </a:r>
              <a:endParaRPr lang="en-US" altLang="ko-KR" sz="1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8778435" y="4622108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778435" y="1203059"/>
            <a:ext cx="2160472" cy="954107"/>
            <a:chOff x="8778435" y="1203059"/>
            <a:chExt cx="2160472" cy="954107"/>
          </a:xfrm>
        </p:grpSpPr>
        <p:sp>
          <p:nvSpPr>
            <p:cNvPr id="11" name="TextBox 10"/>
            <p:cNvSpPr txBox="1"/>
            <p:nvPr/>
          </p:nvSpPr>
          <p:spPr>
            <a:xfrm>
              <a:off x="9198525" y="1203059"/>
              <a:ext cx="134043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지능 </a:t>
              </a:r>
              <a:endPara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8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에이전트</a:t>
              </a:r>
              <a:endParaRPr lang="en-US" altLang="ko-KR" sz="105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8778435" y="1203059"/>
              <a:ext cx="2160472" cy="940498"/>
            </a:xfrm>
            <a:prstGeom prst="round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꺾인 연결선 31"/>
          <p:cNvCxnSpPr>
            <a:stCxn id="4" idx="0"/>
            <a:endCxn id="14" idx="3"/>
          </p:cNvCxnSpPr>
          <p:nvPr/>
        </p:nvCxnSpPr>
        <p:spPr>
          <a:xfrm rot="16200000" flipV="1">
            <a:off x="4120335" y="843010"/>
            <a:ext cx="1155527" cy="2816124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>
            <a:stCxn id="4" idx="1"/>
            <a:endCxn id="15" idx="0"/>
          </p:cNvCxnSpPr>
          <p:nvPr/>
        </p:nvCxnSpPr>
        <p:spPr>
          <a:xfrm rot="10800000" flipV="1">
            <a:off x="2209800" y="3390538"/>
            <a:ext cx="2606040" cy="1231570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4" idx="2"/>
            <a:endCxn id="16" idx="1"/>
          </p:cNvCxnSpPr>
          <p:nvPr/>
        </p:nvCxnSpPr>
        <p:spPr>
          <a:xfrm rot="16200000" flipH="1">
            <a:off x="6872239" y="3186160"/>
            <a:ext cx="1140117" cy="2672275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4" idx="3"/>
            <a:endCxn id="17" idx="2"/>
          </p:cNvCxnSpPr>
          <p:nvPr/>
        </p:nvCxnSpPr>
        <p:spPr>
          <a:xfrm flipV="1">
            <a:off x="7396480" y="2143557"/>
            <a:ext cx="2462191" cy="1246981"/>
          </a:xfrm>
          <a:prstGeom prst="bentConnector2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990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repeatCount="indefinite" autoRev="1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9" y="3863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크롤링의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용도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1260" y="566484"/>
            <a:ext cx="289814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158228" y="4646843"/>
            <a:ext cx="20056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검색엔진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22092" y="4646843"/>
            <a:ext cx="3621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데이터분석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예측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89" y="1556676"/>
            <a:ext cx="3120708" cy="286413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33" name="그룹 32"/>
          <p:cNvGrpSpPr/>
          <p:nvPr/>
        </p:nvGrpSpPr>
        <p:grpSpPr>
          <a:xfrm>
            <a:off x="1657368" y="1672605"/>
            <a:ext cx="3099954" cy="2544685"/>
            <a:chOff x="1657368" y="1672605"/>
            <a:chExt cx="3099954" cy="254468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421" y="2004967"/>
              <a:ext cx="665837" cy="689118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2742" y="3398873"/>
              <a:ext cx="802679" cy="818417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7368" y="1672605"/>
              <a:ext cx="1316136" cy="131613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728" y="2937100"/>
              <a:ext cx="926594" cy="923546"/>
            </a:xfrm>
            <a:prstGeom prst="rect">
              <a:avLst/>
            </a:prstGeo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557978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109" y="3863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크롤링의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용도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-1260" y="566484"/>
            <a:ext cx="289814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902604" y="4646842"/>
            <a:ext cx="19864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인공지능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25" y="1483376"/>
            <a:ext cx="5080001" cy="28575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63" y="1483376"/>
            <a:ext cx="2857500" cy="28575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8242283" y="4646843"/>
            <a:ext cx="19960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음성인식</a:t>
            </a:r>
            <a:endParaRPr lang="en-US" altLang="ko-KR" sz="4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099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97"/>
            <a:ext cx="476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위해 알아둘 것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281471" y="2072598"/>
            <a:ext cx="7643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 어떤 </a:t>
            </a:r>
            <a:r>
              <a:rPr lang="ko-KR" altLang="en-US" sz="4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되어 있는가 </a:t>
            </a:r>
            <a:endParaRPr lang="en-US" altLang="ko-KR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4867" y="3693160"/>
            <a:ext cx="76370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어떻게</a:t>
            </a:r>
            <a:r>
              <a:rPr lang="ko-KR" altLang="en-US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원하는 데이터를 추출할 것인가</a:t>
            </a:r>
            <a:endParaRPr lang="en-US" altLang="ko-KR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2014" y="566484"/>
            <a:ext cx="4667497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44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234951" y="4468825"/>
            <a:ext cx="1346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Client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405028" y="4468825"/>
            <a:ext cx="1615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Server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1769" y="1931766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30968" y="4165600"/>
            <a:ext cx="931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4853347" y="3076905"/>
            <a:ext cx="2525947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 flipH="1">
            <a:off x="4846905" y="3647440"/>
            <a:ext cx="2498190" cy="0"/>
          </a:xfrm>
          <a:prstGeom prst="straightConnector1">
            <a:avLst/>
          </a:prstGeom>
          <a:ln w="38100">
            <a:solidFill>
              <a:srgbClr val="FFC00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619" y="2578098"/>
            <a:ext cx="1823940" cy="158378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89" y="2578097"/>
            <a:ext cx="1979734" cy="1583787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69572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91370" y="1767005"/>
            <a:ext cx="2226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 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526" y="3105834"/>
            <a:ext cx="1017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http://192.168.0.14:9000/WebProject?msg=Hello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367" y="3898107"/>
            <a:ext cx="18004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문서를</a:t>
            </a:r>
            <a:endParaRPr lang="en-US" altLang="ko-KR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교환하기 위한</a:t>
            </a:r>
            <a:endParaRPr lang="en-US" altLang="ko-KR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규칙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2560320" y="3752165"/>
            <a:ext cx="241808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6482080" y="3752165"/>
            <a:ext cx="239776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9103360" y="3752165"/>
            <a:ext cx="1879600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75713" y="3898107"/>
            <a:ext cx="1587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 또는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IP</a:t>
            </a:r>
            <a:endParaRPr lang="ko-KR" altLang="en-US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35403" y="3898107"/>
            <a:ext cx="149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리소스 경로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44892" y="3898107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쿼리스트링</a:t>
            </a:r>
            <a:endParaRPr lang="ko-KR" altLang="en-US" sz="24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5181939" y="3752165"/>
            <a:ext cx="1024138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3141" y="3898107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포트번호</a:t>
            </a:r>
          </a:p>
        </p:txBody>
      </p:sp>
      <p:cxnSp>
        <p:nvCxnSpPr>
          <p:cNvPr id="23" name="직선 연결선 22"/>
          <p:cNvCxnSpPr/>
          <p:nvPr/>
        </p:nvCxnSpPr>
        <p:spPr>
          <a:xfrm>
            <a:off x="1037846" y="3752165"/>
            <a:ext cx="984176" cy="0"/>
          </a:xfrm>
          <a:prstGeom prst="line">
            <a:avLst/>
          </a:prstGeom>
          <a:ln w="38100">
            <a:solidFill>
              <a:srgbClr val="FC4B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172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  <p:bldP spid="17" grpId="0"/>
      <p:bldP spid="18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86851" y="1044913"/>
            <a:ext cx="36182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전송 방식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8709" y="2310383"/>
            <a:ext cx="1772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260850" y="2310382"/>
            <a:ext cx="207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POST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597" y="3429000"/>
            <a:ext cx="6292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엽서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실생활에서 편지만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보낼수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있는 엽서에 비유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주소와 함께 메시지를 남김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물건을 보낼 수 없다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업로드 불가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설계된 서비스라면 주로 조회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요청시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80489" y="3429000"/>
            <a:ext cx="62312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택배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실생활에서 편지를 포함한 여러 물건도 보낼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</a:p>
          <a:p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수 있는 택배에 비유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주소와 함께 메시지나 물건도 보낼 수 있음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파일업로드를 지원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잘 설계된 서비스에서 주로 추가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요청 시에 사용</a:t>
            </a:r>
          </a:p>
        </p:txBody>
      </p:sp>
    </p:spTree>
    <p:extLst>
      <p:ext uri="{BB962C8B-B14F-4D97-AF65-F5344CB8AC3E}">
        <p14:creationId xmlns:p14="http://schemas.microsoft.com/office/powerpoint/2010/main" val="3226577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046785" y="1029525"/>
            <a:ext cx="40984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패킷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(Packet)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71125" y="2337539"/>
            <a:ext cx="1688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요청패킷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292799" y="2337539"/>
            <a:ext cx="1694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응답패킷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14960" y="3430724"/>
            <a:ext cx="5608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요청헤더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클라이언트에서 필요한 헤더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Key/Value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세팅한 후 요청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전달</a:t>
            </a:r>
          </a:p>
          <a:p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첫번째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빈줄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Header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구분자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-Body: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클라이언트에서 필요한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세팅한 후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전달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573520" y="3430724"/>
            <a:ext cx="5140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응답헤더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 필요한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Key/Value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 세팅한 후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전달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첫번째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빈줄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Header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구분자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- Body: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서버에서 필요한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Body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세팅한 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  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후 요청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21911200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7820" y="704834"/>
            <a:ext cx="2156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강의 목표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1550669" y="1836967"/>
            <a:ext cx="9105900" cy="3733800"/>
          </a:xfrm>
          <a:prstGeom prst="roundRect">
            <a:avLst/>
          </a:prstGeom>
          <a:solidFill>
            <a:srgbClr val="FFC000"/>
          </a:solidFill>
          <a:ln>
            <a:solidFill>
              <a:srgbClr val="FFC000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2161674"/>
            <a:ext cx="651310" cy="6513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3315819"/>
            <a:ext cx="651310" cy="6513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4466322"/>
            <a:ext cx="651310" cy="6513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3180" y="2256496"/>
            <a:ext cx="6777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이란 무엇인지 알아보고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필요성을 이해한다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83180" y="3410641"/>
            <a:ext cx="7551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학습하기 위해 웹에 대한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기초 지식을 이해한다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3180" y="4369867"/>
            <a:ext cx="6874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이루는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이해하고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Crawling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위한 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라이브러리를 사용할 수 있다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8385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823583" y="935816"/>
            <a:ext cx="4544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페이지 구성 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745" y="2127170"/>
            <a:ext cx="2074508" cy="290846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759" y="3421906"/>
            <a:ext cx="2908460" cy="29084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41" y="3341326"/>
            <a:ext cx="3069620" cy="30696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505" y="4173623"/>
            <a:ext cx="3636469" cy="182899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003" y="2025038"/>
            <a:ext cx="3636093" cy="182880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104" y="4173623"/>
            <a:ext cx="3636093" cy="182083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62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-2773" y="596964"/>
            <a:ext cx="7326286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56368" y="1623040"/>
            <a:ext cx="667926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&lt;!DOCTYPE html&gt;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&lt;head&gt;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&lt;title&gt;NAVER&lt;/title&gt;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&lt;/head&gt;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&lt;body&gt;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&lt;p align=‘center’&gt;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&lt;/body&gt;</a:t>
            </a:r>
          </a:p>
          <a:p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Web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이루는 가장 기본적인 웹 프로그래밍 언어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7489"/>
            <a:ext cx="753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HTML(Hyper Text Markup Language)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987040" y="2641600"/>
            <a:ext cx="1391920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728792" y="4588338"/>
            <a:ext cx="904240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943362" y="4604954"/>
            <a:ext cx="1438692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59840" y="3082688"/>
            <a:ext cx="155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(Tag)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44333" y="3885197"/>
            <a:ext cx="2473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(Attribute)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58557" y="5059680"/>
            <a:ext cx="759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152206" y="4454414"/>
            <a:ext cx="5698376" cy="788146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8215992" y="5288557"/>
            <a:ext cx="2716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요소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(Element)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50230" y="4614652"/>
            <a:ext cx="1028352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7055032" y="4019117"/>
            <a:ext cx="1798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콘텐츠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987039" y="3626634"/>
            <a:ext cx="1557294" cy="47752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22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6" grpId="0" animBg="1"/>
      <p:bldP spid="26" grpId="1" animBg="1"/>
      <p:bldP spid="28" grpId="0"/>
      <p:bldP spid="28" grpId="1"/>
      <p:bldP spid="29" grpId="0"/>
      <p:bldP spid="29" grpId="1"/>
      <p:bldP spid="30" grpId="0"/>
      <p:bldP spid="30" grpId="1"/>
      <p:bldP spid="31" grpId="0" animBg="1"/>
      <p:bldP spid="32" grpId="0"/>
      <p:bldP spid="33" grpId="0" animBg="1"/>
      <p:bldP spid="33" grpId="1" animBg="1"/>
      <p:bldP spid="34" grpId="0"/>
      <p:bldP spid="34" grpId="1"/>
      <p:bldP spid="38" grpId="0" animBg="1"/>
      <p:bldP spid="3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글씨체나 색상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 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예쁘게 꾸며주는 언어 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891880" y="3374595"/>
            <a:ext cx="10855279" cy="648072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896325" y="1623040"/>
            <a:ext cx="6401152" cy="1628719"/>
            <a:chOff x="1978917" y="1685109"/>
            <a:chExt cx="4800863" cy="1628719"/>
          </a:xfrm>
        </p:grpSpPr>
        <p:sp>
          <p:nvSpPr>
            <p:cNvPr id="43" name="TextBox 42"/>
            <p:cNvSpPr txBox="1"/>
            <p:nvPr/>
          </p:nvSpPr>
          <p:spPr>
            <a:xfrm>
              <a:off x="2005589" y="1685109"/>
              <a:ext cx="4774191" cy="12349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5400" b="1" dirty="0">
                  <a:solidFill>
                    <a:srgbClr val="00B05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H1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{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008DD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color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: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  </a:t>
              </a:r>
              <a:r>
                <a:rPr lang="en-US" altLang="ko-KR" sz="5400" b="1" dirty="0">
                  <a:solidFill>
                    <a:srgbClr val="FF0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red</a:t>
              </a:r>
              <a:r>
                <a:rPr lang="en-US" altLang="ko-KR" sz="54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en-US" altLang="ko-KR" sz="54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; }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978917" y="2602094"/>
              <a:ext cx="788918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선택자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36184" y="2602094"/>
              <a:ext cx="1281841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스타일 속성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228994" y="2629025"/>
              <a:ext cx="1095492" cy="68480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800" b="1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스타일 값</a:t>
              </a:r>
              <a:endParaRPr lang="en-US" altLang="ko-KR" sz="28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571367" y="3375466"/>
            <a:ext cx="748328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</a:t>
            </a:r>
            <a:r>
              <a:rPr lang="en-US" altLang="ko-KR" sz="2400" b="1" dirty="0">
                <a:solidFill>
                  <a:srgbClr val="7030A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sym typeface="Wingdings" pitchFamily="2" charset="2"/>
              </a:rPr>
              <a:t> </a:t>
            </a:r>
            <a:r>
              <a:rPr lang="en-US" altLang="ko-KR" sz="2400" b="1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H1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태그의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color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 속성에 스타일 값 </a:t>
            </a:r>
            <a:r>
              <a:rPr lang="en-US" altLang="ko-KR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red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스타일링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09667" y="4186449"/>
            <a:ext cx="6589709" cy="23083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스타일을 적용하는 대상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스타일의 종류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속성과 값의 표현은 중간에 콜론</a:t>
            </a: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 : )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사용해서 구분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</a:t>
            </a:r>
            <a:r>
              <a:rPr lang="ko-KR" altLang="en-US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속성이 가질 수 있는 값         </a:t>
            </a:r>
            <a:endParaRPr lang="en-US" altLang="ko-KR" sz="2400" b="1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0311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4358" y="917980"/>
            <a:ext cx="68302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&lt;head&gt;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&lt;title&gt; Title &lt;/title&gt;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&lt;style&gt;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{font-size:10px; </a:t>
            </a:r>
            <a:r>
              <a:rPr lang="en-US" altLang="ko-KR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color:blue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#container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{color:#7c7c7c;}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.text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{font-size:15px;}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&lt;/style&gt;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&lt;/head&gt;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&lt;body&gt;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&lt;div 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4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container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&lt;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=“</a:t>
            </a:r>
            <a:r>
              <a:rPr lang="en-US" altLang="ko-KR" sz="24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”&gt; p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&lt;/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&lt;/div&gt;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&lt;/body&gt;</a:t>
            </a:r>
          </a:p>
          <a:p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43320" y="1792368"/>
            <a:ext cx="174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태그 </a:t>
            </a:r>
            <a:r>
              <a:rPr lang="ko-KR" altLang="en-US" sz="28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68540" y="2687218"/>
            <a:ext cx="1742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id </a:t>
            </a:r>
            <a:r>
              <a:rPr lang="ko-KR" altLang="en-US" sz="2800" dirty="0" err="1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09360" y="3582069"/>
            <a:ext cx="193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</a:t>
            </a:r>
            <a:r>
              <a:rPr lang="ko-KR" altLang="en-US" sz="2800" dirty="0" err="1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endParaRPr lang="ko-KR" altLang="en-US" sz="2800" dirty="0">
              <a:solidFill>
                <a:srgbClr val="008DD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4542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128" y="596964"/>
            <a:ext cx="5727845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-2773" y="7489"/>
            <a:ext cx="584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CSS(Cascading Style Sheet)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4358" y="917980"/>
            <a:ext cx="515495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&lt;table&gt;</a:t>
            </a:r>
          </a:p>
          <a:p>
            <a:pPr lvl="1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</a:t>
            </a:r>
          </a:p>
          <a:p>
            <a:pPr lvl="3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4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&lt;li&gt;item1&lt;/li&gt;</a:t>
            </a:r>
          </a:p>
          <a:p>
            <a:pPr lvl="4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&lt;li&gt;item2&lt;/li&gt;</a:t>
            </a:r>
          </a:p>
          <a:p>
            <a:pPr lvl="3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&lt;/td&gt;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&lt;td&gt;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&lt;p&gt;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pragraph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pPr lvl="2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&lt;/td&gt;</a:t>
            </a:r>
          </a:p>
          <a:p>
            <a:pPr lvl="1"/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</a:t>
            </a:r>
            <a:r>
              <a:rPr lang="en-US" altLang="ko-KR" sz="2600" b="1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</a:p>
          <a:p>
            <a:r>
              <a:rPr lang="en-US" altLang="ko-KR" sz="26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&lt;/table&gt;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8497824" y="1511143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8497825" y="2283596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7051162" y="338974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td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944487" y="3352206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td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7051162" y="422118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ul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205002" y="5360334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7908203" y="5360334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li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9944487" y="4221188"/>
            <a:ext cx="1446663" cy="561709"/>
          </a:xfrm>
          <a:prstGeom prst="roundRect">
            <a:avLst/>
          </a:prstGeom>
          <a:solidFill>
            <a:schemeClr val="tx1">
              <a:lumMod val="75000"/>
              <a:lumOff val="2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8" name="직선 연결선 37"/>
          <p:cNvCxnSpPr>
            <a:stCxn id="30" idx="2"/>
            <a:endCxn id="31" idx="0"/>
          </p:cNvCxnSpPr>
          <p:nvPr/>
        </p:nvCxnSpPr>
        <p:spPr>
          <a:xfrm>
            <a:off x="9221156" y="2072852"/>
            <a:ext cx="1" cy="21074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32" idx="0"/>
            <a:endCxn id="33" idx="0"/>
          </p:cNvCxnSpPr>
          <p:nvPr/>
        </p:nvCxnSpPr>
        <p:spPr>
          <a:xfrm rot="5400000" flipH="1" flipV="1">
            <a:off x="9202385" y="1924315"/>
            <a:ext cx="37542" cy="2893325"/>
          </a:xfrm>
          <a:prstGeom prst="bentConnector3">
            <a:avLst>
              <a:gd name="adj1" fmla="val 7089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9221157" y="2831658"/>
            <a:ext cx="0" cy="293605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32" idx="2"/>
            <a:endCxn id="34" idx="0"/>
          </p:cNvCxnSpPr>
          <p:nvPr/>
        </p:nvCxnSpPr>
        <p:spPr>
          <a:xfrm>
            <a:off x="7774494" y="3951457"/>
            <a:ext cx="0" cy="269731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3" idx="2"/>
            <a:endCxn id="37" idx="0"/>
          </p:cNvCxnSpPr>
          <p:nvPr/>
        </p:nvCxnSpPr>
        <p:spPr>
          <a:xfrm>
            <a:off x="10667819" y="3913915"/>
            <a:ext cx="0" cy="30727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stCxn id="35" idx="0"/>
            <a:endCxn id="36" idx="0"/>
          </p:cNvCxnSpPr>
          <p:nvPr/>
        </p:nvCxnSpPr>
        <p:spPr>
          <a:xfrm rot="5400000" flipH="1" flipV="1">
            <a:off x="7779934" y="4508734"/>
            <a:ext cx="12700" cy="1703201"/>
          </a:xfrm>
          <a:prstGeom prst="bentConnector3">
            <a:avLst>
              <a:gd name="adj1" fmla="val 1800000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34" idx="2"/>
          </p:cNvCxnSpPr>
          <p:nvPr/>
        </p:nvCxnSpPr>
        <p:spPr>
          <a:xfrm>
            <a:off x="7774494" y="4782897"/>
            <a:ext cx="0" cy="34858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798076" y="650916"/>
            <a:ext cx="385054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tr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&gt; td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15614" y="650916"/>
            <a:ext cx="3850547" cy="76944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table td</a:t>
            </a:r>
          </a:p>
        </p:txBody>
      </p:sp>
    </p:spTree>
    <p:extLst>
      <p:ext uri="{BB962C8B-B14F-4D97-AF65-F5344CB8AC3E}">
        <p14:creationId xmlns:p14="http://schemas.microsoft.com/office/powerpoint/2010/main" val="3100304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C4B0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C4B0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43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JavaScript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9320" y="607124"/>
            <a:ext cx="2381301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0833" y="1620185"/>
            <a:ext cx="944801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&lt;title&gt;Title&lt;/title&gt;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&lt;script&gt; alert(‘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경고창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’); &lt;/script&gt;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	alert(‘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경고창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	&lt;/script&gt;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&lt;/body&gt;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</a:t>
            </a:r>
            <a:endParaRPr lang="ko-KR" altLang="en-US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3396" y="876820"/>
            <a:ext cx="9821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Web Page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어떤 동작에 대한 반응이 일어날 수 있도록 해주는 언어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95600" y="2854960"/>
            <a:ext cx="5313680" cy="574040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895600" y="4206240"/>
            <a:ext cx="3810000" cy="1351280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827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44639" y="1613118"/>
            <a:ext cx="115027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DOM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(Document Object Model)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344639" y="3790717"/>
            <a:ext cx="115027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4000" dirty="0">
                <a:solidFill>
                  <a:srgbClr val="FF4519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객체로 조작하기 위한 표준 모델</a:t>
            </a:r>
            <a:endParaRPr lang="en-US" altLang="ko-KR" sz="4000" dirty="0">
              <a:solidFill>
                <a:srgbClr val="FF4519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문서를 객체로 표현할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때 사용하는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30985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65546" y="1548740"/>
            <a:ext cx="4720331" cy="440120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&lt;html&gt;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&lt;head&gt;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&lt;title&gt;DOM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&lt;/title&gt;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&lt;/head&gt;</a:t>
            </a:r>
          </a:p>
          <a:p>
            <a:endParaRPr lang="en-US" altLang="ko-KR" sz="28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&lt;h1&gt;</a:t>
            </a:r>
            <a:r>
              <a:rPr lang="ko-KR" altLang="en-US" sz="28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트리구조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&lt;/h1&gt;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&lt;p&gt;Tree</a:t>
            </a:r>
            <a:r>
              <a:rPr lang="ko-KR" altLang="en-US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구조</a:t>
            </a:r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&lt;/p&gt;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&lt;/body&gt;</a:t>
            </a:r>
          </a:p>
          <a:p>
            <a:r>
              <a:rPr lang="en-US" altLang="ko-KR" sz="28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&lt;/html&gt;</a:t>
            </a:r>
          </a:p>
        </p:txBody>
      </p:sp>
      <p:sp>
        <p:nvSpPr>
          <p:cNvPr id="8" name="아래쪽 화살표 7"/>
          <p:cNvSpPr/>
          <p:nvPr/>
        </p:nvSpPr>
        <p:spPr>
          <a:xfrm rot="16200000">
            <a:off x="5513077" y="3405363"/>
            <a:ext cx="609600" cy="452582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506152" y="811872"/>
            <a:ext cx="5452280" cy="5639561"/>
            <a:chOff x="6506152" y="972916"/>
            <a:chExt cx="5452280" cy="5639561"/>
          </a:xfrm>
          <a:solidFill>
            <a:srgbClr val="FFC000"/>
          </a:solidFill>
        </p:grpSpPr>
        <p:sp>
          <p:nvSpPr>
            <p:cNvPr id="30" name="TextBox 29"/>
            <p:cNvSpPr txBox="1"/>
            <p:nvPr/>
          </p:nvSpPr>
          <p:spPr>
            <a:xfrm>
              <a:off x="7727825" y="972916"/>
              <a:ext cx="1950106" cy="58477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document</a:t>
              </a:r>
              <a:endParaRPr lang="ko-KR" altLang="en-US" sz="32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825" y="1825256"/>
              <a:ext cx="196265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Root 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&lt;html&gt;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06152" y="3212938"/>
              <a:ext cx="1301575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&lt;head&gt;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674028" y="3212938"/>
              <a:ext cx="1313180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&lt;body&gt;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702878" y="4600620"/>
              <a:ext cx="121751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  <a:endParaRPr lang="en-US" altLang="ko-KR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&lt;h1&gt;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0740919" y="4600620"/>
              <a:ext cx="1217513" cy="89255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  <a:endParaRPr lang="en-US" altLang="ko-KR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&lt;p&gt;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506152" y="4591722"/>
              <a:ext cx="1301575" cy="89255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Element</a:t>
              </a:r>
            </a:p>
            <a:p>
              <a:pPr algn="ctr"/>
              <a:r>
                <a:rPr lang="en-US" altLang="ko-KR" sz="28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&lt;title&gt;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" name="꺾인 연결선 37"/>
            <p:cNvCxnSpPr>
              <a:stCxn id="32" idx="0"/>
              <a:endCxn id="31" idx="2"/>
            </p:cNvCxnSpPr>
            <p:nvPr/>
          </p:nvCxnSpPr>
          <p:spPr>
            <a:xfrm rot="5400000" flipH="1" flipV="1">
              <a:off x="7685481" y="2189267"/>
              <a:ext cx="495130" cy="1552212"/>
            </a:xfrm>
            <a:prstGeom prst="bentConnector3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꺾인 연결선 38"/>
            <p:cNvCxnSpPr>
              <a:stCxn id="33" idx="0"/>
              <a:endCxn id="31" idx="2"/>
            </p:cNvCxnSpPr>
            <p:nvPr/>
          </p:nvCxnSpPr>
          <p:spPr>
            <a:xfrm rot="16200000" flipV="1">
              <a:off x="9272320" y="2154640"/>
              <a:ext cx="495130" cy="1621466"/>
            </a:xfrm>
            <a:prstGeom prst="bentConnector3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꺾인 연결선 39"/>
            <p:cNvCxnSpPr>
              <a:stCxn id="34" idx="0"/>
              <a:endCxn id="33" idx="2"/>
            </p:cNvCxnSpPr>
            <p:nvPr/>
          </p:nvCxnSpPr>
          <p:spPr>
            <a:xfrm rot="5400000" flipH="1" flipV="1">
              <a:off x="9573561" y="3843564"/>
              <a:ext cx="495130" cy="1018983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35" idx="0"/>
              <a:endCxn id="33" idx="2"/>
            </p:cNvCxnSpPr>
            <p:nvPr/>
          </p:nvCxnSpPr>
          <p:spPr>
            <a:xfrm rot="16200000" flipV="1">
              <a:off x="10592582" y="3843526"/>
              <a:ext cx="495130" cy="1019058"/>
            </a:xfrm>
            <a:prstGeom prst="bentConnector3">
              <a:avLst>
                <a:gd name="adj1" fmla="val 50000"/>
              </a:avLst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0" idx="2"/>
              <a:endCxn id="31" idx="0"/>
            </p:cNvCxnSpPr>
            <p:nvPr/>
          </p:nvCxnSpPr>
          <p:spPr>
            <a:xfrm>
              <a:off x="8702878" y="1557691"/>
              <a:ext cx="6274" cy="267565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2" idx="2"/>
              <a:endCxn id="36" idx="0"/>
            </p:cNvCxnSpPr>
            <p:nvPr/>
          </p:nvCxnSpPr>
          <p:spPr>
            <a:xfrm>
              <a:off x="7156940" y="4105490"/>
              <a:ext cx="0" cy="486232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8702878" y="5904591"/>
              <a:ext cx="121751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</a:t>
              </a:r>
              <a:r>
                <a:rPr lang="ko-KR" altLang="en-US" sz="2000" dirty="0" err="1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트리구조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740918" y="5904591"/>
              <a:ext cx="1217513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“Tree</a:t>
              </a:r>
              <a:r>
                <a:rPr lang="ko-KR" altLang="en-US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8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506152" y="5904591"/>
              <a:ext cx="1301575" cy="70788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Text</a:t>
              </a:r>
            </a:p>
            <a:p>
              <a:pPr algn="ctr"/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“DOM</a:t>
              </a:r>
              <a:r>
                <a:rPr lang="ko-KR" altLang="en-US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구조</a:t>
              </a:r>
              <a:r>
                <a:rPr lang="en-US" altLang="ko-KR" sz="2000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”</a:t>
              </a:r>
              <a:endParaRPr lang="ko-KR" altLang="en-US" sz="20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47" name="직선 연결선 46"/>
            <p:cNvCxnSpPr>
              <a:stCxn id="46" idx="0"/>
              <a:endCxn id="36" idx="2"/>
            </p:cNvCxnSpPr>
            <p:nvPr/>
          </p:nvCxnSpPr>
          <p:spPr>
            <a:xfrm flipV="1">
              <a:off x="7156940" y="5484274"/>
              <a:ext cx="0" cy="420317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44" idx="0"/>
              <a:endCxn id="34" idx="2"/>
            </p:cNvCxnSpPr>
            <p:nvPr/>
          </p:nvCxnSpPr>
          <p:spPr>
            <a:xfrm flipV="1">
              <a:off x="9311635" y="5493172"/>
              <a:ext cx="0" cy="411419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45" idx="0"/>
              <a:endCxn id="35" idx="2"/>
            </p:cNvCxnSpPr>
            <p:nvPr/>
          </p:nvCxnSpPr>
          <p:spPr>
            <a:xfrm flipV="1">
              <a:off x="11349675" y="5493172"/>
              <a:ext cx="1" cy="411419"/>
            </a:xfrm>
            <a:prstGeom prst="line">
              <a:avLst/>
            </a:prstGeom>
            <a:grpFill/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5361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" y="7620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크롤링의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80835" y="2163582"/>
            <a:ext cx="1840483" cy="1574635"/>
            <a:chOff x="1564850" y="2231491"/>
            <a:chExt cx="1837784" cy="157232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50" y="2231491"/>
              <a:ext cx="1837784" cy="157232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1905924" y="3152054"/>
              <a:ext cx="115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Site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412871" y="3924662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추출한 데이터를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가공 후 저장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2982090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1260" y="566484"/>
            <a:ext cx="289814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52129" y="3924662"/>
            <a:ext cx="18951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 Web Site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오른쪽 화살표 19"/>
          <p:cNvSpPr/>
          <p:nvPr/>
        </p:nvSpPr>
        <p:spPr>
          <a:xfrm>
            <a:off x="5762312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7913" y="3924662"/>
            <a:ext cx="2222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크롤러를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이용하여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추출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163" y="1872512"/>
            <a:ext cx="819735" cy="99143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13" y="2967293"/>
            <a:ext cx="772970" cy="92341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643" y="2993777"/>
            <a:ext cx="705201" cy="705201"/>
          </a:xfrm>
          <a:prstGeom prst="rect">
            <a:avLst/>
          </a:prstGeom>
        </p:spPr>
      </p:pic>
      <p:grpSp>
        <p:nvGrpSpPr>
          <p:cNvPr id="39" name="그룹 38"/>
          <p:cNvGrpSpPr/>
          <p:nvPr/>
        </p:nvGrpSpPr>
        <p:grpSpPr>
          <a:xfrm>
            <a:off x="3786692" y="1998904"/>
            <a:ext cx="1737004" cy="1737004"/>
            <a:chOff x="2256099" y="1460479"/>
            <a:chExt cx="2649410" cy="264941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6099" y="1460479"/>
              <a:ext cx="2649410" cy="2649410"/>
            </a:xfrm>
            <a:prstGeom prst="rect">
              <a:avLst/>
            </a:prstGeom>
          </p:spPr>
        </p:pic>
        <p:sp>
          <p:nvSpPr>
            <p:cNvPr id="41" name="타원 40"/>
            <p:cNvSpPr/>
            <p:nvPr/>
          </p:nvSpPr>
          <p:spPr>
            <a:xfrm>
              <a:off x="3984762" y="2701430"/>
              <a:ext cx="164648" cy="1646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3" name="직선 화살표 연결선 42"/>
            <p:cNvCxnSpPr>
              <a:stCxn id="41" idx="6"/>
            </p:cNvCxnSpPr>
            <p:nvPr/>
          </p:nvCxnSpPr>
          <p:spPr>
            <a:xfrm flipV="1">
              <a:off x="4149410" y="2779911"/>
              <a:ext cx="246178" cy="3843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4356430" y="2701430"/>
              <a:ext cx="164648" cy="16464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7" name="직선 화살표 연결선 46"/>
            <p:cNvCxnSpPr/>
            <p:nvPr/>
          </p:nvCxnSpPr>
          <p:spPr>
            <a:xfrm flipH="1" flipV="1">
              <a:off x="4347974" y="2328431"/>
              <a:ext cx="90780" cy="372999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9735714" y="2163582"/>
            <a:ext cx="1840483" cy="1574635"/>
            <a:chOff x="1564850" y="2231491"/>
            <a:chExt cx="1837784" cy="1572326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850" y="2231491"/>
              <a:ext cx="1837784" cy="1572326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905924" y="3152054"/>
              <a:ext cx="11556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Site</a:t>
              </a: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9728648" y="3924662"/>
            <a:ext cx="1851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 Web Site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오른쪽 화살표 54"/>
          <p:cNvSpPr/>
          <p:nvPr/>
        </p:nvSpPr>
        <p:spPr>
          <a:xfrm>
            <a:off x="8709132" y="2580998"/>
            <a:ext cx="583233" cy="780093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549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6" y="6209"/>
            <a:ext cx="4977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라이브러리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66299" y="2218953"/>
            <a:ext cx="2790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</a:t>
            </a:r>
            <a:endParaRPr lang="ko-KR" altLang="en-US" sz="5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0098" y="3540544"/>
            <a:ext cx="55931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응답받은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데이터 중 </a:t>
            </a:r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데이터를</a:t>
            </a:r>
            <a:endParaRPr lang="en-US" altLang="ko-KR" sz="3200" dirty="0">
              <a:solidFill>
                <a:srgbClr val="FC4B04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하기 위한 라이브러리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15" y="566484"/>
            <a:ext cx="486979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18652" y="2218953"/>
            <a:ext cx="4416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endParaRPr lang="ko-KR" altLang="en-US" sz="5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8235" y="3540544"/>
            <a:ext cx="492314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접근할 웹 페이지의 데이터를 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32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받기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위한 라이브러리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902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287" y="2203366"/>
            <a:ext cx="4387047" cy="2932725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4" name="직사각형 3"/>
          <p:cNvSpPr/>
          <p:nvPr/>
        </p:nvSpPr>
        <p:spPr>
          <a:xfrm>
            <a:off x="-2046" y="589261"/>
            <a:ext cx="3957689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-8793" y="14561"/>
            <a:ext cx="2568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방대한 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29607" y="219929"/>
            <a:ext cx="1598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 Vast Data)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53506" y="1073148"/>
            <a:ext cx="88905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4th Industrial Revolution</a:t>
            </a:r>
            <a:endParaRPr lang="ko-KR" altLang="en-US" sz="6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27" y="2208525"/>
            <a:ext cx="4387048" cy="29275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6" name="직사각형 15"/>
          <p:cNvSpPr/>
          <p:nvPr/>
        </p:nvSpPr>
        <p:spPr>
          <a:xfrm>
            <a:off x="-8793" y="1163961"/>
            <a:ext cx="12200793" cy="4940814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42679" y="2088811"/>
            <a:ext cx="8502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유튜브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분마다 </a:t>
            </a:r>
            <a:r>
              <a:rPr lang="en-US" altLang="ko-KR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400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분량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동영상 업로드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84780" y="3311202"/>
            <a:ext cx="898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페이스북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분마다 </a:t>
            </a:r>
            <a:r>
              <a:rPr lang="en-US" altLang="ko-KR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300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만개 이상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포스트</a:t>
            </a:r>
            <a:r>
              <a:rPr lang="ko-KR" altLang="en-US" sz="3600" dirty="0" smtClean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업로드 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8994" y="4559724"/>
            <a:ext cx="1158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</a:t>
            </a:r>
            <a:r>
              <a:rPr lang="ko-KR" altLang="en-US" sz="3600" dirty="0" smtClean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기준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16ZB =&gt;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482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억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GB,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초당 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56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r>
              <a:rPr lang="en-US" altLang="ko-KR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GB </a:t>
            </a:r>
            <a:r>
              <a:rPr lang="ko-KR" altLang="en-US" sz="36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968766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686" y="6209"/>
            <a:ext cx="542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requests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 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 flipV="1">
            <a:off x="3326" y="566484"/>
            <a:ext cx="5418817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779966"/>
              </p:ext>
            </p:extLst>
          </p:nvPr>
        </p:nvGraphicFramePr>
        <p:xfrm>
          <a:off x="289559" y="2072640"/>
          <a:ext cx="1161288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3281">
                  <a:extLst>
                    <a:ext uri="{9D8B030D-6E8A-4147-A177-3AD203B41FA5}">
                      <a16:colId xmlns:a16="http://schemas.microsoft.com/office/drawing/2014/main" xmlns="" val="3998598978"/>
                    </a:ext>
                  </a:extLst>
                </a:gridCol>
                <a:gridCol w="4919601">
                  <a:extLst>
                    <a:ext uri="{9D8B030D-6E8A-4147-A177-3AD203B41FA5}">
                      <a16:colId xmlns:a16="http://schemas.microsoft.com/office/drawing/2014/main" xmlns="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메소드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웹 페이지를 요청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응답할 경우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).</a:t>
                      </a:r>
                      <a:r>
                        <a:rPr lang="en-US" altLang="ko-KR" sz="2000" dirty="0" err="1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status_code</a:t>
                      </a:r>
                      <a:endParaRPr lang="ko-KR" altLang="en-US" sz="2000" dirty="0">
                        <a:solidFill>
                          <a:srgbClr val="FC4B04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요청에 대한 응답</a:t>
                      </a:r>
                      <a:r>
                        <a:rPr lang="ko-KR" altLang="en-US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상태 반환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9860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headers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={“User-Agent”:””,”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Referer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”:””..}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en-US" altLang="ko-KR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altLang="en-US" sz="2000" baseline="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정보를 넘길 경우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781648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 err="1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params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key”:”value”,”key”:”value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데이터를 넘길 경우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GET</a:t>
                      </a:r>
                      <a:r>
                        <a:rPr lang="ko-KR" altLang="en-US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방식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009698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requests.get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url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data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={“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key”:”value”,”key”:”value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”..}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페이지 요청 시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데이터를 넘길 경우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en-US" altLang="ko-KR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POST</a:t>
                      </a:r>
                      <a:r>
                        <a:rPr lang="ko-KR" altLang="en-US" sz="2000" dirty="0">
                          <a:solidFill>
                            <a:srgbClr val="FC4B04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방식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9892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2519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2273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기초 지식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115093" y="213128"/>
            <a:ext cx="241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(Web Basic Knowledge)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-6073" y="566484"/>
            <a:ext cx="4549047" cy="4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285240" y="1946484"/>
            <a:ext cx="1014476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시에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헤더 정보가 </a:t>
            </a:r>
            <a:r>
              <a:rPr lang="en-US" altLang="ko-KR" sz="28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Key/Value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형식으로 세팅이 된다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HTTP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요청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시에 대개 브라우저에서는 다음 헤더를 설정한다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User-Agent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브라우저의 정보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</a:t>
            </a:r>
            <a:r>
              <a:rPr lang="en-US" altLang="ko-KR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Referer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 페이지 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URL(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어떤 페이지를 거쳐서 왔는가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4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크롤링을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할 때는 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서비스에 따라 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User-Agent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헤더와 </a:t>
            </a:r>
            <a:r>
              <a:rPr lang="en-US" altLang="ko-KR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Referer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설정할 필요가 있다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ex)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검색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웹툰 등</a:t>
            </a:r>
            <a:endParaRPr lang="en-US" altLang="ko-KR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851" y="1038637"/>
            <a:ext cx="37056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헤더</a:t>
            </a:r>
            <a:r>
              <a:rPr lang="en-US" altLang="ko-KR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(Header)</a:t>
            </a:r>
            <a:r>
              <a:rPr lang="ko-KR" altLang="en-US" sz="4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란</a:t>
            </a:r>
          </a:p>
        </p:txBody>
      </p:sp>
    </p:spTree>
    <p:extLst>
      <p:ext uri="{BB962C8B-B14F-4D97-AF65-F5344CB8AC3E}">
        <p14:creationId xmlns:p14="http://schemas.microsoft.com/office/powerpoint/2010/main" val="2575522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8348" y="566484"/>
            <a:ext cx="641752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50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1553" y="1096208"/>
            <a:ext cx="9624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HTML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문자열을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파이썬에서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가능한 객체로 변환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349494" y="2873696"/>
            <a:ext cx="6877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res.content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‘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lxml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’)</a:t>
            </a:r>
            <a:endParaRPr lang="ko-KR" altLang="en-US" sz="3600" dirty="0"/>
          </a:p>
        </p:txBody>
      </p:sp>
      <p:sp>
        <p:nvSpPr>
          <p:cNvPr id="9" name="직사각형 8"/>
          <p:cNvSpPr/>
          <p:nvPr/>
        </p:nvSpPr>
        <p:spPr>
          <a:xfrm>
            <a:off x="1479545" y="4390292"/>
            <a:ext cx="92560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markup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requests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요청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/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응답 받은 변수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3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parser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순수 문자열을 해석할 수 있도록 분석하는 프로그램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49494" y="1912342"/>
            <a:ext cx="75161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res = </a:t>
            </a:r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req.get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(http://www.naver.com)</a:t>
            </a:r>
            <a:endParaRPr lang="ko-KR" altLang="en-US" sz="3600" dirty="0"/>
          </a:p>
        </p:txBody>
      </p:sp>
      <p:cxnSp>
        <p:nvCxnSpPr>
          <p:cNvPr id="6" name="직선 연결선 5"/>
          <p:cNvCxnSpPr/>
          <p:nvPr/>
        </p:nvCxnSpPr>
        <p:spPr>
          <a:xfrm>
            <a:off x="5433360" y="3462152"/>
            <a:ext cx="2126588" cy="0"/>
          </a:xfrm>
          <a:prstGeom prst="line">
            <a:avLst/>
          </a:prstGeom>
          <a:ln w="38100">
            <a:solidFill>
              <a:srgbClr val="008D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033449" y="3462152"/>
            <a:ext cx="859452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5782864" y="3356969"/>
            <a:ext cx="1455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8DD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markup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7763329" y="3356969"/>
            <a:ext cx="13997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solidFill>
                  <a:srgbClr val="00B05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parser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84836" y="5480975"/>
            <a:ext cx="56439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lxml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html.parser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html5lib</a:t>
            </a:r>
            <a:endParaRPr lang="en-US" altLang="ko-KR" sz="400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3407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8348" y="566484"/>
            <a:ext cx="641752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50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라이브러리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427644"/>
              </p:ext>
            </p:extLst>
          </p:nvPr>
        </p:nvGraphicFramePr>
        <p:xfrm>
          <a:off x="289558" y="3889129"/>
          <a:ext cx="11612883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03242">
                  <a:extLst>
                    <a:ext uri="{9D8B030D-6E8A-4147-A177-3AD203B41FA5}">
                      <a16:colId xmlns:a16="http://schemas.microsoft.com/office/drawing/2014/main" xmlns="" val="3998598978"/>
                    </a:ext>
                  </a:extLst>
                </a:gridCol>
                <a:gridCol w="6009641">
                  <a:extLst>
                    <a:ext uri="{9D8B030D-6E8A-4147-A177-3AD203B41FA5}">
                      <a16:colId xmlns:a16="http://schemas.microsoft.com/office/drawing/2014/main" xmlns="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메소드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기능설명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find(tag),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tag,id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=id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tag,class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_=class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find(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tag,attr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{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속성값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})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태그를 하나만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find_all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(), </a:t>
                      </a:r>
                      <a:r>
                        <a:rPr lang="en-US" altLang="ko-KR" sz="20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find_all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(tag, limit=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숫자</a:t>
                      </a: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원하는 태그를 리스트 형태로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9860373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select(CSS Selector)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CSS Selector</a:t>
                      </a:r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활용하여 원하는 태그를 리스트 형태로 반환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78164860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extract()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태그를 지우는 기능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81303617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91919"/>
              </p:ext>
            </p:extLst>
          </p:nvPr>
        </p:nvGraphicFramePr>
        <p:xfrm>
          <a:off x="289559" y="1510364"/>
          <a:ext cx="11612882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3081">
                  <a:extLst>
                    <a:ext uri="{9D8B030D-6E8A-4147-A177-3AD203B41FA5}">
                      <a16:colId xmlns:a16="http://schemas.microsoft.com/office/drawing/2014/main" xmlns="" val="3998598978"/>
                    </a:ext>
                  </a:extLst>
                </a:gridCol>
                <a:gridCol w="6019801">
                  <a:extLst>
                    <a:ext uri="{9D8B030D-6E8A-4147-A177-3AD203B41FA5}">
                      <a16:colId xmlns:a16="http://schemas.microsoft.com/office/drawing/2014/main" xmlns="" val="73788832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 err="1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속성설명</a:t>
                      </a:r>
                      <a:endParaRPr lang="ko-KR" altLang="en-US" sz="32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137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text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하위 태그에 대한 값 전부 출력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4545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string</a:t>
                      </a:r>
                      <a:endParaRPr lang="ko-KR" altLang="en-US" sz="2000" dirty="0">
                        <a:solidFill>
                          <a:srgbClr val="40404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rgbClr val="40404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정확히 태그에 대한 값만 출력</a:t>
                      </a:r>
                    </a:p>
                  </a:txBody>
                  <a:tcPr>
                    <a:lnL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986037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89559" y="858187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 추출하기 위한 속성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9559" y="3231063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원하는 요소 접근하는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메소드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9641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5308" y="566484"/>
            <a:ext cx="58924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6095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1 -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뉴스내용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28" y="793469"/>
            <a:ext cx="3129189" cy="575297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54908" y="2329249"/>
            <a:ext cx="2662881" cy="4217197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906" y="2657553"/>
            <a:ext cx="7808925" cy="1542893"/>
          </a:xfrm>
          <a:prstGeom prst="rect">
            <a:avLst/>
          </a:prstGeom>
        </p:spPr>
      </p:pic>
      <p:cxnSp>
        <p:nvCxnSpPr>
          <p:cNvPr id="6" name="직선 화살표 연결선 5"/>
          <p:cNvCxnSpPr>
            <a:stCxn id="3" idx="3"/>
            <a:endCxn id="4" idx="1"/>
          </p:cNvCxnSpPr>
          <p:nvPr/>
        </p:nvCxnSpPr>
        <p:spPr>
          <a:xfrm flipV="1">
            <a:off x="3317789" y="3429000"/>
            <a:ext cx="826117" cy="1008848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49202" y="1219822"/>
            <a:ext cx="6237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뉴스 페이지에 있는 내용만 추출하여</a:t>
            </a:r>
            <a:endParaRPr lang="en-US" altLang="ko-KR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403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945" y="2375189"/>
            <a:ext cx="2638425" cy="31051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-7374" y="566484"/>
            <a:ext cx="7688323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781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2 -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실시간 순위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62449" y="938507"/>
            <a:ext cx="9667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실시간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검색어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순위를 추출하여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341941" y="3005471"/>
            <a:ext cx="1280217" cy="2176130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>
            <a:off x="3622158" y="4093536"/>
            <a:ext cx="3426287" cy="0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68" y="1809249"/>
            <a:ext cx="2121356" cy="46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25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6" y="2015725"/>
            <a:ext cx="5324268" cy="45299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 flipV="1">
            <a:off x="-9956" y="566484"/>
            <a:ext cx="8373421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8526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예제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3 -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쇼핑 추출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과제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05280" y="2298998"/>
            <a:ext cx="1574800" cy="187364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12488" y="938507"/>
            <a:ext cx="9967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쇼핑에서 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‘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노트북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’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제품을 검색하여 가격비교 카테고리를 선택한 후 출력된 모델명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상품평을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추출하여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" name="직선 화살표 연결선 9"/>
          <p:cNvCxnSpPr>
            <a:stCxn id="9" idx="3"/>
            <a:endCxn id="12" idx="1"/>
          </p:cNvCxnSpPr>
          <p:nvPr/>
        </p:nvCxnSpPr>
        <p:spPr>
          <a:xfrm>
            <a:off x="3180080" y="2392680"/>
            <a:ext cx="3494627" cy="1888007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707" y="2015726"/>
            <a:ext cx="2831967" cy="45299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45920" y="2539585"/>
            <a:ext cx="812800" cy="156507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594279" y="3295311"/>
            <a:ext cx="1098963" cy="189374"/>
          </a:xfrm>
          <a:prstGeom prst="rect">
            <a:avLst/>
          </a:prstGeom>
          <a:noFill/>
          <a:ln w="3810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3" idx="3"/>
            <a:endCxn id="12" idx="1"/>
          </p:cNvCxnSpPr>
          <p:nvPr/>
        </p:nvCxnSpPr>
        <p:spPr>
          <a:xfrm>
            <a:off x="2458720" y="2617839"/>
            <a:ext cx="4215987" cy="1662848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4" idx="3"/>
            <a:endCxn id="12" idx="1"/>
          </p:cNvCxnSpPr>
          <p:nvPr/>
        </p:nvCxnSpPr>
        <p:spPr>
          <a:xfrm>
            <a:off x="2693242" y="3389998"/>
            <a:ext cx="3981465" cy="890689"/>
          </a:xfrm>
          <a:prstGeom prst="straightConnector1">
            <a:avLst/>
          </a:prstGeom>
          <a:ln w="28575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75158" y="3498919"/>
            <a:ext cx="26168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상품평의</a:t>
            </a:r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경우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pPr algn="ctr"/>
            <a:r>
              <a:rPr lang="en-US" altLang="ko-KR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soup.select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2400" dirty="0" err="1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선택자</a:t>
            </a:r>
            <a:r>
              <a:rPr lang="en-US" altLang="ko-KR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sz="2400" dirty="0">
                <a:solidFill>
                  <a:srgbClr val="FC4B04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580778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 flipV="1">
            <a:off x="-4181" y="566484"/>
            <a:ext cx="458039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86" y="6209"/>
            <a:ext cx="475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BeautifulSoup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6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심화예제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62449" y="938507"/>
            <a:ext cx="96671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네이버 베스트셀러 페이지에서 제목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가격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날짜를 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추출하여 </a:t>
            </a:r>
            <a:r>
              <a:rPr lang="ko-KR" altLang="en-US" sz="3200" dirty="0" err="1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출력하시오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98" y="2449139"/>
            <a:ext cx="5262277" cy="3309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33" y="2439737"/>
            <a:ext cx="5225535" cy="332816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48509" y="2983345"/>
            <a:ext cx="2733964" cy="517237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3" idx="3"/>
          </p:cNvCxnSpPr>
          <p:nvPr/>
        </p:nvCxnSpPr>
        <p:spPr>
          <a:xfrm flipV="1">
            <a:off x="4082473" y="3116580"/>
            <a:ext cx="2242127" cy="125384"/>
          </a:xfrm>
          <a:prstGeom prst="straightConnector1">
            <a:avLst/>
          </a:prstGeom>
          <a:ln w="19050">
            <a:solidFill>
              <a:srgbClr val="FC4B04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6481011" y="2627630"/>
            <a:ext cx="1989921" cy="923290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197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68835" y="2040367"/>
            <a:ext cx="5274649" cy="2767105"/>
            <a:chOff x="3468835" y="1383979"/>
            <a:chExt cx="5274649" cy="2767105"/>
          </a:xfrm>
        </p:grpSpPr>
        <p:sp>
          <p:nvSpPr>
            <p:cNvPr id="6" name="TextBox 5"/>
            <p:cNvSpPr txBox="1"/>
            <p:nvPr/>
          </p:nvSpPr>
          <p:spPr>
            <a:xfrm>
              <a:off x="3468835" y="2950755"/>
              <a:ext cx="527464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2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THANK YOU.</a:t>
              </a:r>
              <a:endParaRPr lang="ko-KR" altLang="en-US" sz="7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213" y="1383979"/>
              <a:ext cx="1727575" cy="1727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0722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8793" y="0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5207" y="197152"/>
            <a:ext cx="118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(Big Data)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658" y="4738728"/>
            <a:ext cx="9095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환경에서 생성되는 수치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·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포함하는 대규모 데이터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8793" y="566484"/>
            <a:ext cx="26236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806398" y="679738"/>
            <a:ext cx="3945736" cy="39457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2932" y="861769"/>
            <a:ext cx="3738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rgbClr val="FFC000"/>
                </a:solidFill>
              </a:rPr>
              <a:t>BIG</a:t>
            </a:r>
            <a:endParaRPr lang="ko-KR" altLang="en-US" sz="166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1351" y="2888608"/>
            <a:ext cx="3081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FFC000"/>
                </a:solidFill>
              </a:rPr>
              <a:t>DATA</a:t>
            </a:r>
            <a:endParaRPr lang="ko-KR" altLang="en-US" sz="8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507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8793" y="0"/>
            <a:ext cx="1667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515207" y="197152"/>
            <a:ext cx="1181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(Big Data)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1658" y="4738728"/>
            <a:ext cx="90957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디지털 환경에서 생성되는 수치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문자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·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이미지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</a:t>
            </a:r>
            <a:r>
              <a:rPr lang="en-US" altLang="ko-KR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데이터를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2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모두 포함하는 대규모 데이터</a:t>
            </a:r>
            <a:endParaRPr lang="en-US" altLang="ko-KR" sz="32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6434948" y="1145745"/>
            <a:ext cx="1929495" cy="1929495"/>
          </a:xfrm>
          <a:prstGeom prst="ellipse">
            <a:avLst/>
          </a:prstGeom>
          <a:solidFill>
            <a:srgbClr val="FF0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규모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Volume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067239" y="1133500"/>
            <a:ext cx="1929495" cy="1941740"/>
          </a:xfrm>
          <a:prstGeom prst="ellipse">
            <a:avLst/>
          </a:prstGeom>
          <a:solidFill>
            <a:srgbClr val="FFC00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속도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Velocity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-8793" y="566484"/>
            <a:ext cx="2623655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1806398" y="679738"/>
            <a:ext cx="3945736" cy="3945736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42932" y="861769"/>
            <a:ext cx="37385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>
                <a:solidFill>
                  <a:srgbClr val="FFC000"/>
                </a:solidFill>
              </a:rPr>
              <a:t>BIG</a:t>
            </a:r>
            <a:endParaRPr lang="ko-KR" altLang="en-US" sz="16600" b="1" dirty="0">
              <a:solidFill>
                <a:srgbClr val="FFC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21351" y="2888608"/>
            <a:ext cx="3081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FFC000"/>
                </a:solidFill>
              </a:rPr>
              <a:t>DATA</a:t>
            </a:r>
            <a:endParaRPr lang="ko-KR" altLang="en-US" sz="8800" b="1" dirty="0">
              <a:solidFill>
                <a:srgbClr val="FFC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9706477" y="1131140"/>
            <a:ext cx="1929495" cy="1941740"/>
          </a:xfrm>
          <a:prstGeom prst="ellipse">
            <a:avLst/>
          </a:prstGeom>
          <a:solidFill>
            <a:srgbClr val="00B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Variety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97853" y="2527674"/>
            <a:ext cx="1929495" cy="1929495"/>
          </a:xfrm>
          <a:prstGeom prst="ellipse">
            <a:avLst/>
          </a:prstGeom>
          <a:solidFill>
            <a:srgbClr val="00B0F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정확성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Veracity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45414" y="2527673"/>
            <a:ext cx="1929495" cy="1929495"/>
          </a:xfrm>
          <a:prstGeom prst="ellipse">
            <a:avLst/>
          </a:prstGeom>
          <a:solidFill>
            <a:srgbClr val="3B59FF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Value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850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2" grpId="0" animBg="1"/>
      <p:bldP spid="14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2254" y="7489"/>
            <a:ext cx="3028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과정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23620" y="213128"/>
            <a:ext cx="2583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(Data Analysis Process)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89563" y="1721660"/>
            <a:ext cx="3130851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50" y="2931398"/>
            <a:ext cx="1419778" cy="10672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8576" y="2735802"/>
            <a:ext cx="2176672" cy="123522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6786" y="2729827"/>
            <a:ext cx="1050949" cy="132434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97" y="4122817"/>
            <a:ext cx="1251285" cy="125128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006038" y="1857295"/>
            <a:ext cx="439894" cy="464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875263" y="1829395"/>
            <a:ext cx="439894" cy="464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529511" y="2827244"/>
            <a:ext cx="2494996" cy="2847543"/>
            <a:chOff x="848538" y="2827244"/>
            <a:chExt cx="2494996" cy="2847543"/>
          </a:xfrm>
        </p:grpSpPr>
        <p:sp>
          <p:nvSpPr>
            <p:cNvPr id="34" name="직사각형 33"/>
            <p:cNvSpPr/>
            <p:nvPr/>
          </p:nvSpPr>
          <p:spPr>
            <a:xfrm>
              <a:off x="951511" y="5213122"/>
              <a:ext cx="22745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Web page &amp; </a:t>
              </a:r>
              <a:r>
                <a:rPr lang="en-US" altLang="ko-KR" sz="2400" dirty="0" err="1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IoT</a:t>
              </a:r>
              <a:endPara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848538" y="2827244"/>
              <a:ext cx="2494996" cy="2270794"/>
              <a:chOff x="703837" y="2682346"/>
              <a:chExt cx="2494996" cy="227079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268" y="2682346"/>
                <a:ext cx="1857335" cy="129557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8189" y="3110945"/>
                <a:ext cx="1620644" cy="15966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837" y="3768634"/>
                <a:ext cx="1585582" cy="1184506"/>
              </a:xfrm>
              <a:prstGeom prst="rect">
                <a:avLst/>
              </a:prstGeom>
            </p:spPr>
          </p:pic>
        </p:grp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58007" y="4277173"/>
            <a:ext cx="2523898" cy="105310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-5085" y="566484"/>
            <a:ext cx="5351080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224292" y="5212689"/>
            <a:ext cx="14398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RDBMS &amp;</a:t>
            </a:r>
          </a:p>
          <a:p>
            <a:pPr algn="ctr"/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NoSQL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07193" y="3294258"/>
            <a:ext cx="1296033" cy="1353543"/>
            <a:chOff x="3739848" y="3779175"/>
            <a:chExt cx="1296033" cy="135354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848" y="3779175"/>
              <a:ext cx="908383" cy="1085182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7498" y="4047536"/>
              <a:ext cx="908383" cy="1085182"/>
            </a:xfrm>
            <a:prstGeom prst="rect">
              <a:avLst/>
            </a:prstGeom>
          </p:spPr>
        </p:pic>
      </p:grpSp>
      <p:sp>
        <p:nvSpPr>
          <p:cNvPr id="40" name="모서리가 둥근 직사각형 39"/>
          <p:cNvSpPr/>
          <p:nvPr/>
        </p:nvSpPr>
        <p:spPr>
          <a:xfrm>
            <a:off x="4595172" y="1688184"/>
            <a:ext cx="3130851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처리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분석</a:t>
            </a: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464397" y="1688184"/>
            <a:ext cx="3368482" cy="746486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시각화</a:t>
            </a: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·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응용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50596" y="1568481"/>
            <a:ext cx="4504371" cy="4536735"/>
          </a:xfrm>
          <a:prstGeom prst="rect">
            <a:avLst/>
          </a:prstGeom>
          <a:noFill/>
          <a:ln w="57150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 descr="C:\Users\wkdwl\Desktop\768px-Python-logo-notext.svg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78" y="3492056"/>
            <a:ext cx="1226308" cy="122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074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31" grpId="0" animBg="1"/>
      <p:bldP spid="24" grpId="0"/>
      <p:bldP spid="40" grpId="0" animBg="1"/>
      <p:bldP spid="41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112"/>
            <a:ext cx="303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 데이터 형태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876253" y="197334"/>
            <a:ext cx="3773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(Collection Technology Data Type)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29162" y="1565981"/>
            <a:ext cx="1538868" cy="1538868"/>
            <a:chOff x="1929162" y="1565981"/>
            <a:chExt cx="1538868" cy="1538868"/>
          </a:xfrm>
          <a:solidFill>
            <a:srgbClr val="FFC000"/>
          </a:solidFill>
        </p:grpSpPr>
        <p:sp>
          <p:nvSpPr>
            <p:cNvPr id="3" name="타원 2"/>
            <p:cNvSpPr/>
            <p:nvPr/>
          </p:nvSpPr>
          <p:spPr>
            <a:xfrm>
              <a:off x="1929162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42559" y="2357719"/>
              <a:ext cx="13152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38641" y="1565981"/>
            <a:ext cx="1538868" cy="1538868"/>
            <a:chOff x="5338641" y="1565981"/>
            <a:chExt cx="1538868" cy="1538868"/>
          </a:xfrm>
          <a:solidFill>
            <a:srgbClr val="FFC000"/>
          </a:solidFill>
        </p:grpSpPr>
        <p:sp>
          <p:nvSpPr>
            <p:cNvPr id="11" name="타원 10"/>
            <p:cNvSpPr/>
            <p:nvPr/>
          </p:nvSpPr>
          <p:spPr>
            <a:xfrm>
              <a:off x="5338641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반정형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55784" y="2324266"/>
              <a:ext cx="13152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Semi-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748120" y="1565981"/>
            <a:ext cx="1551701" cy="1538868"/>
            <a:chOff x="8748120" y="1565981"/>
            <a:chExt cx="1551701" cy="1538868"/>
          </a:xfrm>
          <a:solidFill>
            <a:srgbClr val="FFC000"/>
          </a:solidFill>
        </p:grpSpPr>
        <p:sp>
          <p:nvSpPr>
            <p:cNvPr id="12" name="타원 11"/>
            <p:cNvSpPr/>
            <p:nvPr/>
          </p:nvSpPr>
          <p:spPr>
            <a:xfrm>
              <a:off x="8748120" y="1565981"/>
              <a:ext cx="1538868" cy="1538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비정형</a:t>
              </a:r>
              <a:endPara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ko-KR" altLang="en-US" sz="15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759271" y="2357719"/>
              <a:ext cx="15405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Unstructured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040683" y="4704959"/>
            <a:ext cx="32688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관계형 데이터베이스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(RDB)</a:t>
            </a:r>
          </a:p>
          <a:p>
            <a:pPr algn="ctr"/>
            <a:r>
              <a: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스프레드시트</a:t>
            </a:r>
            <a:r>
              <a:rPr lang="en-US" altLang="ko-KR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,CSV</a:t>
            </a:r>
            <a:endParaRPr lang="ko-KR" altLang="en-US" sz="24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6158813" y="3349720"/>
            <a:ext cx="1037014" cy="1254228"/>
            <a:chOff x="6158813" y="3349720"/>
            <a:chExt cx="1037014" cy="1254228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8813" y="3349720"/>
              <a:ext cx="1037014" cy="1254228"/>
            </a:xfrm>
            <a:prstGeom prst="rect">
              <a:avLst/>
            </a:prstGeom>
          </p:spPr>
        </p:pic>
        <p:sp>
          <p:nvSpPr>
            <p:cNvPr id="38" name="직사각형 37"/>
            <p:cNvSpPr/>
            <p:nvPr/>
          </p:nvSpPr>
          <p:spPr>
            <a:xfrm>
              <a:off x="6250333" y="3429000"/>
              <a:ext cx="5722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</a:t>
              </a:r>
            </a:p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ML</a:t>
              </a:r>
              <a:endParaRPr lang="ko-KR" altLang="en-US" sz="24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0109331" y="4651311"/>
            <a:ext cx="11304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SNS</a:t>
            </a:r>
            <a:endParaRPr lang="ko-KR" altLang="en-US" sz="40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9395" y="566484"/>
            <a:ext cx="637389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32" y="3400489"/>
            <a:ext cx="1133954" cy="926672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5055461" y="3354434"/>
            <a:ext cx="1037014" cy="1254228"/>
            <a:chOff x="5055461" y="3354434"/>
            <a:chExt cx="1037014" cy="1254228"/>
          </a:xfrm>
        </p:grpSpPr>
        <p:sp>
          <p:nvSpPr>
            <p:cNvPr id="24" name="직사각형 23"/>
            <p:cNvSpPr/>
            <p:nvPr/>
          </p:nvSpPr>
          <p:spPr>
            <a:xfrm>
              <a:off x="5055461" y="3576291"/>
              <a:ext cx="7661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C00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XML</a:t>
              </a:r>
            </a:p>
          </p:txBody>
        </p: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5461" y="3354434"/>
              <a:ext cx="1037014" cy="1254228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790213" y="3241979"/>
            <a:ext cx="1428912" cy="1360478"/>
            <a:chOff x="1790213" y="3241979"/>
            <a:chExt cx="1428912" cy="1360478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0213" y="3241979"/>
              <a:ext cx="908383" cy="1085182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0742" y="3517275"/>
              <a:ext cx="908383" cy="1085182"/>
            </a:xfrm>
            <a:prstGeom prst="rect">
              <a:avLst/>
            </a:prstGeom>
          </p:spPr>
        </p:pic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827" y="3288368"/>
            <a:ext cx="705201" cy="70520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34" y="4946125"/>
            <a:ext cx="855438" cy="926725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37" y="4879365"/>
            <a:ext cx="593820" cy="85875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27" y="4704959"/>
            <a:ext cx="886691" cy="886691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576" y="3816239"/>
            <a:ext cx="979324" cy="71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45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-1775" y="8104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빅데이터 수집 기술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177554" y="197152"/>
            <a:ext cx="3430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(Big Data Collection Technology)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337499" y="2659566"/>
            <a:ext cx="1538868" cy="15388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수집기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030438" y="2659566"/>
            <a:ext cx="1538868" cy="15388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크롤링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723377" y="2659566"/>
            <a:ext cx="1538868" cy="15388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오픈</a:t>
            </a:r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</a:p>
        </p:txBody>
      </p:sp>
      <p:sp>
        <p:nvSpPr>
          <p:cNvPr id="15" name="타원 14"/>
          <p:cNvSpPr/>
          <p:nvPr/>
        </p:nvSpPr>
        <p:spPr>
          <a:xfrm>
            <a:off x="9416316" y="2659566"/>
            <a:ext cx="1538868" cy="153886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센싱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395" y="566484"/>
            <a:ext cx="6373898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077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C4B04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8" y="937375"/>
            <a:ext cx="4817446" cy="33603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-1775" y="7620"/>
            <a:ext cx="3995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수집은 어디서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33" y="833620"/>
            <a:ext cx="3781000" cy="33730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5810" y="1494072"/>
            <a:ext cx="3752723" cy="356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721340" y="5275296"/>
            <a:ext cx="5261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... </a:t>
            </a:r>
            <a:r>
              <a:rPr lang="ko-KR" altLang="en-US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하루에 수십억 페이지 생성</a:t>
            </a:r>
            <a:r>
              <a:rPr lang="en-US" altLang="ko-KR" sz="3600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!!</a:t>
            </a:r>
            <a:endParaRPr lang="ko-KR" altLang="en-US" sz="3600" dirty="0">
              <a:solidFill>
                <a:srgbClr val="FFC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201" y="566484"/>
            <a:ext cx="3819243" cy="545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32857" y="1756229"/>
            <a:ext cx="2188587" cy="370114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907413" y="3458636"/>
            <a:ext cx="3731120" cy="962309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702899" y="3671494"/>
            <a:ext cx="3640015" cy="535134"/>
          </a:xfrm>
          <a:prstGeom prst="rect">
            <a:avLst/>
          </a:prstGeom>
          <a:noFill/>
          <a:ln w="28575">
            <a:solidFill>
              <a:srgbClr val="FC4B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067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13144</TotalTime>
  <Words>2336</Words>
  <Application>Microsoft Office PowerPoint</Application>
  <PresentationFormat>사용자 지정</PresentationFormat>
  <Paragraphs>501</Paragraphs>
  <Slides>38</Slides>
  <Notes>37</Notes>
  <HiddenSlides>9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3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Justin</dc:creator>
  <cp:lastModifiedBy>Jin Jang</cp:lastModifiedBy>
  <cp:revision>1273</cp:revision>
  <dcterms:created xsi:type="dcterms:W3CDTF">2017-06-06T13:08:48Z</dcterms:created>
  <dcterms:modified xsi:type="dcterms:W3CDTF">2019-06-13T00:00:16Z</dcterms:modified>
</cp:coreProperties>
</file>